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8" r:id="rId3"/>
    <p:sldId id="263" r:id="rId4"/>
    <p:sldId id="266" r:id="rId5"/>
    <p:sldId id="264" r:id="rId6"/>
    <p:sldId id="267" r:id="rId7"/>
    <p:sldId id="268" r:id="rId8"/>
    <p:sldId id="285" r:id="rId9"/>
    <p:sldId id="265" r:id="rId10"/>
    <p:sldId id="259" r:id="rId11"/>
    <p:sldId id="284" r:id="rId12"/>
    <p:sldId id="269" r:id="rId13"/>
    <p:sldId id="270" r:id="rId14"/>
    <p:sldId id="271" r:id="rId15"/>
    <p:sldId id="272" r:id="rId16"/>
    <p:sldId id="273" r:id="rId17"/>
    <p:sldId id="274" r:id="rId18"/>
    <p:sldId id="286" r:id="rId19"/>
    <p:sldId id="275" r:id="rId20"/>
    <p:sldId id="276" r:id="rId21"/>
    <p:sldId id="277" r:id="rId22"/>
    <p:sldId id="261" r:id="rId23"/>
    <p:sldId id="278" r:id="rId24"/>
    <p:sldId id="279" r:id="rId25"/>
    <p:sldId id="280" r:id="rId26"/>
    <p:sldId id="281" r:id="rId27"/>
    <p:sldId id="283" r:id="rId28"/>
    <p:sldId id="282" r:id="rId29"/>
    <p:sldId id="287" r:id="rId30"/>
    <p:sldId id="260" r:id="rId31"/>
    <p:sldId id="288" r:id="rId3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94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3BCC6-A3F3-428F-906A-AB661EDEE404}" type="datetimeFigureOut">
              <a:rPr lang="fr-FR" smtClean="0"/>
              <a:pPr/>
              <a:t>04/06/2015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F9BF5A-2AC7-461F-8891-7F191623D6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04/06/2015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itchFamily="18" charset="0"/>
              </a:defRPr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mbria" pitchFamily="18" charset="0"/>
              </a:defRPr>
            </a:lvl1pPr>
            <a:lvl2pPr>
              <a:defRPr>
                <a:latin typeface="Cambria" pitchFamily="18" charset="0"/>
              </a:defRPr>
            </a:lvl2pPr>
            <a:lvl3pPr>
              <a:defRPr>
                <a:latin typeface="Cambria" pitchFamily="18" charset="0"/>
              </a:defRPr>
            </a:lvl3pPr>
            <a:lvl4pPr>
              <a:defRPr>
                <a:latin typeface="Cambria" pitchFamily="18" charset="0"/>
              </a:defRPr>
            </a:lvl4pPr>
            <a:lvl5pPr>
              <a:defRPr>
                <a:latin typeface="Cambria" pitchFamily="18" charset="0"/>
              </a:defRPr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mbria" pitchFamily="18" charset="0"/>
              </a:defRPr>
            </a:lvl1pPr>
          </a:lstStyle>
          <a:p>
            <a:fld id="{AA309A6D-C09C-4548-B29A-6CF363A7E532}" type="datetimeFigureOut">
              <a:rPr lang="fr-FR" smtClean="0"/>
              <a:pPr/>
              <a:t>04/06/2015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mbria" pitchFamily="18" charset="0"/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mbria" pitchFamily="18" charset="0"/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04/06/2015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04/06/2015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04/06/2015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04/06/2015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04/06/2015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04/06/2015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04/06/2015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04/06/2015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04/06/2015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ambria" pitchFamily="18" charset="0"/>
              </a:defRPr>
            </a:lvl1pPr>
          </a:lstStyle>
          <a:p>
            <a:fld id="{AA309A6D-C09C-4548-B29A-6CF363A7E532}" type="datetimeFigureOut">
              <a:rPr lang="fr-FR" smtClean="0"/>
              <a:pPr/>
              <a:t>04/06/2015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mbria" pitchFamily="18" charset="0"/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mbria" pitchFamily="18" charset="0"/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ambri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ambri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legrandsecretdelislam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12" Type="http://schemas.openxmlformats.org/officeDocument/2006/relationships/image" Target="../media/image37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11" Type="http://schemas.openxmlformats.org/officeDocument/2006/relationships/image" Target="../media/image14.gif"/><Relationship Id="rId5" Type="http://schemas.openxmlformats.org/officeDocument/2006/relationships/image" Target="../media/image32.jpeg"/><Relationship Id="rId10" Type="http://schemas.openxmlformats.org/officeDocument/2006/relationships/image" Target="../media/image36.jpeg"/><Relationship Id="rId4" Type="http://schemas.openxmlformats.org/officeDocument/2006/relationships/image" Target="../media/image31.jpeg"/><Relationship Id="rId9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13" Type="http://schemas.openxmlformats.org/officeDocument/2006/relationships/image" Target="../media/image34.jpeg"/><Relationship Id="rId18" Type="http://schemas.openxmlformats.org/officeDocument/2006/relationships/image" Target="../media/image37.png"/><Relationship Id="rId3" Type="http://schemas.openxmlformats.org/officeDocument/2006/relationships/image" Target="../media/image9.jpeg"/><Relationship Id="rId7" Type="http://schemas.openxmlformats.org/officeDocument/2006/relationships/image" Target="../media/image38.jpeg"/><Relationship Id="rId12" Type="http://schemas.openxmlformats.org/officeDocument/2006/relationships/image" Target="../media/image33.jpeg"/><Relationship Id="rId17" Type="http://schemas.openxmlformats.org/officeDocument/2006/relationships/image" Target="../media/image14.gif"/><Relationship Id="rId2" Type="http://schemas.openxmlformats.org/officeDocument/2006/relationships/image" Target="../media/image8.png"/><Relationship Id="rId16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32.jpeg"/><Relationship Id="rId5" Type="http://schemas.openxmlformats.org/officeDocument/2006/relationships/image" Target="../media/image11.jpeg"/><Relationship Id="rId15" Type="http://schemas.openxmlformats.org/officeDocument/2006/relationships/image" Target="../media/image35.jpeg"/><Relationship Id="rId10" Type="http://schemas.openxmlformats.org/officeDocument/2006/relationships/image" Target="../media/image31.jpeg"/><Relationship Id="rId4" Type="http://schemas.openxmlformats.org/officeDocument/2006/relationships/image" Target="../media/image10.jpeg"/><Relationship Id="rId9" Type="http://schemas.openxmlformats.org/officeDocument/2006/relationships/image" Target="../media/image30.jpeg"/><Relationship Id="rId14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64743" y="6095037"/>
            <a:ext cx="59540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i="1" dirty="0" smtClean="0">
                <a:latin typeface="Cambria" pitchFamily="18" charset="0"/>
              </a:rPr>
              <a:t>Odon Lafontaine (Olaf), auteur du </a:t>
            </a:r>
            <a:r>
              <a:rPr lang="fr-FR" b="1" i="1" dirty="0" smtClean="0">
                <a:latin typeface="Cambria" pitchFamily="18" charset="0"/>
              </a:rPr>
              <a:t>Grand Secret de l’Islam</a:t>
            </a:r>
          </a:p>
          <a:p>
            <a:pPr algn="ctr"/>
            <a:r>
              <a:rPr lang="fr-FR" i="1" u="sng" dirty="0" smtClean="0">
                <a:latin typeface="Cambria" pitchFamily="18" charset="0"/>
                <a:hlinkClick r:id="rId2"/>
              </a:rPr>
              <a:t>www.legrandsecretdelislam.com</a:t>
            </a:r>
            <a:endParaRPr lang="fr-FR" i="1" u="sng" dirty="0" smtClean="0">
              <a:latin typeface="Cambria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2880" y="209992"/>
            <a:ext cx="8781608" cy="5523264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 descr="Couverture 28 04 1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73239" y="476672"/>
            <a:ext cx="4019241" cy="4721129"/>
          </a:xfrm>
          <a:prstGeom prst="rect">
            <a:avLst/>
          </a:prstGeom>
          <a:scene3d>
            <a:camera prst="perspectiveContrastingLeftFacing">
              <a:rot lat="623785" lon="2400000" rev="21386789"/>
            </a:camera>
            <a:lightRig rig="threePt" dir="t"/>
          </a:scene3d>
          <a:sp3d/>
        </p:spPr>
      </p:pic>
      <p:sp>
        <p:nvSpPr>
          <p:cNvPr id="13" name="ZoneTexte 12"/>
          <p:cNvSpPr txBox="1"/>
          <p:nvPr/>
        </p:nvSpPr>
        <p:spPr>
          <a:xfrm>
            <a:off x="163104" y="932527"/>
            <a:ext cx="543852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 smtClean="0">
                <a:solidFill>
                  <a:srgbClr val="C00000"/>
                </a:solidFill>
                <a:latin typeface="Rockwell Extra Bold" pitchFamily="18" charset="0"/>
              </a:rPr>
              <a:t>ISLAM</a:t>
            </a:r>
            <a:r>
              <a:rPr lang="fr-FR" sz="3600" b="1" dirty="0" smtClean="0">
                <a:solidFill>
                  <a:srgbClr val="C00000"/>
                </a:solidFill>
                <a:latin typeface="Rockwell" pitchFamily="18" charset="0"/>
              </a:rPr>
              <a:t> :</a:t>
            </a:r>
          </a:p>
          <a:p>
            <a:pPr algn="ctr"/>
            <a:r>
              <a:rPr lang="fr-FR" sz="3600" b="1" i="1" dirty="0" smtClean="0">
                <a:solidFill>
                  <a:srgbClr val="C00000"/>
                </a:solidFill>
                <a:latin typeface="Rockwell" pitchFamily="18" charset="0"/>
              </a:rPr>
              <a:t>du dévoilement des origines à l’annonce de la </a:t>
            </a:r>
            <a:r>
              <a:rPr lang="fr-FR" sz="3600" b="1" i="1" dirty="0" smtClean="0">
                <a:solidFill>
                  <a:srgbClr val="C00000"/>
                </a:solidFill>
                <a:latin typeface="Rockwell" pitchFamily="18" charset="0"/>
              </a:rPr>
              <a:t>Bonne </a:t>
            </a:r>
            <a:r>
              <a:rPr lang="fr-FR" sz="3600" b="1" i="1" dirty="0" smtClean="0">
                <a:solidFill>
                  <a:srgbClr val="C00000"/>
                </a:solidFill>
                <a:latin typeface="Rockwell" pitchFamily="18" charset="0"/>
              </a:rPr>
              <a:t>Nouvelle aux musulmans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230004" y="4139788"/>
            <a:ext cx="52565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latin typeface="Cambria" pitchFamily="18" charset="0"/>
              </a:rPr>
              <a:t>une conférence </a:t>
            </a:r>
            <a:r>
              <a:rPr lang="fr-FR" dirty="0" smtClean="0">
                <a:latin typeface="Cambria" pitchFamily="18" charset="0"/>
              </a:rPr>
              <a:t>d’</a:t>
            </a:r>
            <a:r>
              <a:rPr lang="fr-FR" b="1" dirty="0" smtClean="0">
                <a:latin typeface="Cambria" pitchFamily="18" charset="0"/>
              </a:rPr>
              <a:t>Olaf, </a:t>
            </a:r>
            <a:br>
              <a:rPr lang="fr-FR" b="1" dirty="0" smtClean="0">
                <a:latin typeface="Cambria" pitchFamily="18" charset="0"/>
              </a:rPr>
            </a:br>
            <a:r>
              <a:rPr lang="fr-FR" dirty="0" smtClean="0">
                <a:latin typeface="Cambria" pitchFamily="18" charset="0"/>
              </a:rPr>
              <a:t>auteur </a:t>
            </a:r>
            <a:r>
              <a:rPr lang="fr-FR" dirty="0" smtClean="0">
                <a:latin typeface="Cambria" pitchFamily="18" charset="0"/>
              </a:rPr>
              <a:t>du Grand Secret de l’Islam</a:t>
            </a:r>
            <a:endParaRPr lang="fr-FR" sz="2400" i="1" dirty="0" smtClean="0">
              <a:latin typeface="Cambria" pitchFamily="18" charset="0"/>
            </a:endParaRPr>
          </a:p>
          <a:p>
            <a:pPr algn="ctr"/>
            <a:r>
              <a:rPr lang="fr-FR" dirty="0" smtClean="0">
                <a:latin typeface="Cambria" pitchFamily="18" charset="0"/>
              </a:rPr>
              <a:t> </a:t>
            </a:r>
            <a:endParaRPr lang="fr-FR" dirty="0" smtClean="0">
              <a:latin typeface="Cambria" pitchFamily="18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51520" y="5261138"/>
            <a:ext cx="5616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Cambria" pitchFamily="18" charset="0"/>
              </a:rPr>
              <a:t>le </a:t>
            </a:r>
            <a:r>
              <a:rPr lang="fr-FR" dirty="0" smtClean="0">
                <a:latin typeface="Cambria" pitchFamily="18" charset="0"/>
              </a:rPr>
              <a:t>4 juin 2015, </a:t>
            </a:r>
            <a:r>
              <a:rPr lang="fr-FR" sz="2000" dirty="0" smtClean="0">
                <a:latin typeface="Cambria" pitchFamily="18" charset="0"/>
              </a:rPr>
              <a:t>à la paroisse Sainte Claire </a:t>
            </a:r>
            <a:r>
              <a:rPr lang="fr-FR" sz="2000" dirty="0" smtClean="0">
                <a:latin typeface="Cambria" pitchFamily="18" charset="0"/>
              </a:rPr>
              <a:t> d’Assise</a:t>
            </a:r>
            <a:endParaRPr lang="fr-FR" sz="2000" dirty="0" smtClean="0">
              <a:latin typeface="Cambria" pitchFamily="18" charset="0"/>
            </a:endParaRPr>
          </a:p>
          <a:p>
            <a:endParaRPr lang="fr-FR" sz="20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1"/>
          <p:cNvSpPr>
            <a:spLocks noGrp="1"/>
          </p:cNvSpPr>
          <p:nvPr>
            <p:ph type="title"/>
          </p:nvPr>
        </p:nvSpPr>
        <p:spPr>
          <a:xfrm>
            <a:off x="457200" y="2857500"/>
            <a:ext cx="8229600" cy="1143000"/>
          </a:xfrm>
        </p:spPr>
        <p:txBody>
          <a:bodyPr anchor="t" anchorCtr="0">
            <a:normAutofit/>
          </a:bodyPr>
          <a:lstStyle/>
          <a:p>
            <a:r>
              <a:rPr lang="fr-FR" sz="2800" b="1" dirty="0" smtClean="0"/>
              <a:t>L’HISTOIRE DE L’ISLAM SELON L’ISLAM</a:t>
            </a:r>
            <a:endParaRPr lang="fr-FR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bedouin-family-ten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86" y="0"/>
            <a:ext cx="9141414" cy="683877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Espace réservé du contenu 2"/>
          <p:cNvSpPr txBox="1">
            <a:spLocks/>
          </p:cNvSpPr>
          <p:nvPr/>
        </p:nvSpPr>
        <p:spPr>
          <a:xfrm>
            <a:off x="-51320" y="-27384"/>
            <a:ext cx="9195320" cy="96095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/>
          <a:p>
            <a:pPr algn="ctr">
              <a:spcBef>
                <a:spcPct val="20000"/>
              </a:spcBef>
            </a:pPr>
            <a:r>
              <a:rPr lang="fr-FR" sz="2400" b="1" dirty="0" smtClean="0">
                <a:latin typeface="Cambria" pitchFamily="18" charset="0"/>
              </a:rPr>
              <a:t>Un milieu polythéiste, préservé </a:t>
            </a:r>
            <a:br>
              <a:rPr lang="fr-FR" sz="2400" b="1" dirty="0" smtClean="0">
                <a:latin typeface="Cambria" pitchFamily="18" charset="0"/>
              </a:rPr>
            </a:br>
            <a:r>
              <a:rPr lang="fr-FR" sz="2400" b="1" dirty="0" smtClean="0">
                <a:latin typeface="Cambria" pitchFamily="18" charset="0"/>
              </a:rPr>
              <a:t>des révélations juives et chrétiennes</a:t>
            </a:r>
            <a:endParaRPr lang="fr-FR" sz="2400" b="1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Mohammed_receiving_revelation_from_the_angel_Gabrie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42" y="-12700"/>
            <a:ext cx="9135658" cy="6858000"/>
          </a:xfrm>
          <a:prstGeom prst="rect">
            <a:avLst/>
          </a:prstGeom>
        </p:spPr>
      </p:pic>
      <p:sp>
        <p:nvSpPr>
          <p:cNvPr id="9" name="Espace réservé du contenu 2"/>
          <p:cNvSpPr txBox="1">
            <a:spLocks/>
          </p:cNvSpPr>
          <p:nvPr/>
        </p:nvSpPr>
        <p:spPr>
          <a:xfrm>
            <a:off x="0" y="5921897"/>
            <a:ext cx="9144000" cy="93610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/>
          <a:p>
            <a:pPr algn="ctr">
              <a:lnSpc>
                <a:spcPct val="110000"/>
              </a:lnSpc>
              <a:spcBef>
                <a:spcPct val="20000"/>
              </a:spcBef>
            </a:pPr>
            <a:r>
              <a:rPr lang="fr-FR" sz="2400" b="1" dirty="0" smtClean="0">
                <a:latin typeface="Cambria" pitchFamily="18" charset="0"/>
              </a:rPr>
              <a:t>Un « prophète illettré » à qui Dieu </a:t>
            </a:r>
            <a:br>
              <a:rPr lang="fr-FR" sz="2400" b="1" dirty="0" smtClean="0">
                <a:latin typeface="Cambria" pitchFamily="18" charset="0"/>
              </a:rPr>
            </a:br>
            <a:r>
              <a:rPr lang="fr-FR" sz="2400" b="1" dirty="0" smtClean="0">
                <a:latin typeface="Cambria" pitchFamily="18" charset="0"/>
              </a:rPr>
              <a:t>adresse sa révélation, le Coran</a:t>
            </a:r>
            <a:endParaRPr lang="fr-FR" sz="2400" b="1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the-holy-qur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1411" y="0"/>
            <a:ext cx="5101178" cy="6097025"/>
          </a:xfrm>
          <a:prstGeom prst="rect">
            <a:avLst/>
          </a:prstGeom>
        </p:spPr>
      </p:pic>
      <p:sp>
        <p:nvSpPr>
          <p:cNvPr id="6" name="Espace réservé du contenu 2"/>
          <p:cNvSpPr txBox="1">
            <a:spLocks/>
          </p:cNvSpPr>
          <p:nvPr/>
        </p:nvSpPr>
        <p:spPr>
          <a:xfrm>
            <a:off x="0" y="5921896"/>
            <a:ext cx="9144000" cy="93610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/>
          <a:p>
            <a:pPr algn="ctr">
              <a:spcBef>
                <a:spcPct val="20000"/>
              </a:spcBef>
            </a:pPr>
            <a:r>
              <a:rPr lang="fr-FR" sz="2400" b="1" dirty="0" smtClean="0">
                <a:latin typeface="Cambria" pitchFamily="18" charset="0"/>
              </a:rPr>
              <a:t>Une révélation en forme de code de loi, qui fixe le bien et mal pour ordonner le monde dans l’attente du « Jour du Jugement 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2"/>
          <p:cNvSpPr txBox="1">
            <a:spLocks/>
          </p:cNvSpPr>
          <p:nvPr/>
        </p:nvSpPr>
        <p:spPr>
          <a:xfrm>
            <a:off x="179512" y="141480"/>
            <a:ext cx="8784976" cy="9112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La Mecque-Médine-La Mecque :</a:t>
            </a:r>
            <a:b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</a:b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la diffusion tumultueuse de la révélation par Mahomet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  <p:pic>
        <p:nvPicPr>
          <p:cNvPr id="10" name="Image 9" descr="Bataille de Bad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94817"/>
            <a:ext cx="9144000" cy="44683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2"/>
          <p:cNvSpPr txBox="1">
            <a:spLocks/>
          </p:cNvSpPr>
          <p:nvPr/>
        </p:nvSpPr>
        <p:spPr>
          <a:xfrm>
            <a:off x="683568" y="166329"/>
            <a:ext cx="7725544" cy="9584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La succession de Mahomet :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l’islam s’établit et part à la conquête du monde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  <p:pic>
        <p:nvPicPr>
          <p:cNvPr id="17" name="Image 16" descr="isl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1105520"/>
            <a:ext cx="9123183" cy="5733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F:\Islam\_Le grand secret de l'islam\Iconographie\4-partie cristallisation, clés de lecture et conclusion\Screen shot 2010-08-24 at 13_34_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90175"/>
            <a:ext cx="9144000" cy="6257109"/>
          </a:xfrm>
          <a:prstGeom prst="rect">
            <a:avLst/>
          </a:prstGeom>
          <a:noFill/>
        </p:spPr>
      </p:pic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0" y="-17859"/>
            <a:ext cx="9144000" cy="648072"/>
          </a:xfrm>
          <a:solidFill>
            <a:schemeClr val="bg1"/>
          </a:solidFill>
        </p:spPr>
        <p:txBody>
          <a:bodyPr vert="horz" lIns="91440" tIns="45720" rIns="91440" bIns="45720" rtlCol="0" anchor="t" anchorCtr="0">
            <a:normAutofit fontScale="90000"/>
          </a:bodyPr>
          <a:lstStyle/>
          <a:p>
            <a:r>
              <a:rPr lang="fr-FR" sz="2800" b="1" dirty="0" smtClean="0"/>
              <a:t>De la révélation coranique à </a:t>
            </a:r>
            <a:r>
              <a:rPr lang="fr-FR" sz="2800" b="1" dirty="0" smtClean="0"/>
              <a:t>l’écriture des textes de l’islam</a:t>
            </a:r>
            <a:endParaRPr lang="fr-FR" sz="2800" b="1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anchor="t" anchorCtr="0">
            <a:normAutofit/>
          </a:bodyPr>
          <a:lstStyle/>
          <a:p>
            <a:r>
              <a:rPr lang="fr-FR" sz="2800" b="1" dirty="0" smtClean="0"/>
              <a:t>L’HISTOIRE DE L’ISLAM SELON L’ISLAM</a:t>
            </a:r>
            <a:endParaRPr lang="fr-FR" sz="2800" b="1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3317400" y="3864346"/>
            <a:ext cx="3877856" cy="6828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noProof="0" dirty="0" smtClean="0">
                <a:latin typeface="Cambria" pitchFamily="18" charset="0"/>
              </a:rPr>
              <a:t>La Mecque-Médine-La Mecque :</a:t>
            </a:r>
            <a:br>
              <a:rPr lang="fr-FR" noProof="0" dirty="0" smtClean="0">
                <a:latin typeface="Cambria" pitchFamily="18" charset="0"/>
              </a:rPr>
            </a:b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la diffusion tumultueuse de la révélation par Mahomet</a:t>
            </a: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  <p:pic>
        <p:nvPicPr>
          <p:cNvPr id="10" name="Image 9" descr="Bataille de Bad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8711" y="3882563"/>
            <a:ext cx="1473395" cy="720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4" name="Espace réservé du contenu 2"/>
          <p:cNvSpPr txBox="1">
            <a:spLocks/>
          </p:cNvSpPr>
          <p:nvPr/>
        </p:nvSpPr>
        <p:spPr>
          <a:xfrm>
            <a:off x="3317400" y="980728"/>
            <a:ext cx="4464496" cy="720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La « jahiliya » : un milieu polythéiste préservé des révélations juives et chrétiennes</a:t>
            </a: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  <p:pic>
        <p:nvPicPr>
          <p:cNvPr id="11" name="Image 10" descr="bedouin-family-ten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03256" y="1074252"/>
            <a:ext cx="1088850" cy="720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9" name="Espace réservé du contenu 2"/>
          <p:cNvSpPr txBox="1">
            <a:spLocks/>
          </p:cNvSpPr>
          <p:nvPr/>
        </p:nvSpPr>
        <p:spPr>
          <a:xfrm>
            <a:off x="3317400" y="1988840"/>
            <a:ext cx="4320480" cy="7014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Un « prophète illettré » à qui Dieu adresse sa révélation, le Coran</a:t>
            </a: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  <p:pic>
        <p:nvPicPr>
          <p:cNvPr id="13" name="Image 12" descr="Mohammed_receiving_revelation_from_the_angel_Gabrie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35650" y="2039159"/>
            <a:ext cx="956456" cy="720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6" name="Espace réservé du contenu 2"/>
          <p:cNvSpPr txBox="1">
            <a:spLocks/>
          </p:cNvSpPr>
          <p:nvPr/>
        </p:nvSpPr>
        <p:spPr>
          <a:xfrm>
            <a:off x="3317400" y="2996952"/>
            <a:ext cx="4536000" cy="7014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Une révélation en forme de code de loi, qui fixe le bien et mal</a:t>
            </a:r>
          </a:p>
        </p:txBody>
      </p:sp>
      <p:pic>
        <p:nvPicPr>
          <p:cNvPr id="14" name="Image 13" descr="the-holy-qura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89706" y="3004066"/>
            <a:ext cx="602400" cy="720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8" name="Espace réservé du contenu 2"/>
          <p:cNvSpPr txBox="1">
            <a:spLocks/>
          </p:cNvSpPr>
          <p:nvPr/>
        </p:nvSpPr>
        <p:spPr>
          <a:xfrm>
            <a:off x="3317400" y="4887647"/>
            <a:ext cx="4536000" cy="7181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La succession de Mahomet : l’islam s’établit et</a:t>
            </a:r>
            <a:r>
              <a:rPr kumimoji="0" lang="fr-FR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 </a:t>
            </a: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part à la conquête du monde</a:t>
            </a: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  <p:pic>
        <p:nvPicPr>
          <p:cNvPr id="17" name="Image 16" descr="islam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946390" y="4847470"/>
            <a:ext cx="1145716" cy="720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15" name="Picture 3" descr="F:\Islam\_Le grand secret de l'islam\Iconographie\4-partie cristallisation, clés de lecture et conclusion\Screen shot 2010-08-24 at 13_34_1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39914" y="5812378"/>
            <a:ext cx="1052192" cy="720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6" name="Titre 1"/>
          <p:cNvSpPr txBox="1">
            <a:spLocks/>
          </p:cNvSpPr>
          <p:nvPr/>
        </p:nvSpPr>
        <p:spPr>
          <a:xfrm>
            <a:off x="3317400" y="5924466"/>
            <a:ext cx="4032448" cy="36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0">
              <a:spcBef>
                <a:spcPct val="20000"/>
              </a:spcBef>
              <a:buFontTx/>
              <a:buNone/>
              <a:defRPr/>
            </a:pPr>
            <a:r>
              <a:rPr lang="fr-FR" dirty="0" smtClean="0">
                <a:latin typeface="Cambria" pitchFamily="18" charset="0"/>
              </a:rPr>
              <a:t>De la révélation coranique à </a:t>
            </a:r>
            <a:r>
              <a:rPr lang="fr-FR" dirty="0" smtClean="0">
                <a:latin typeface="Cambria" pitchFamily="18" charset="0"/>
              </a:rPr>
              <a:t>l’écriture des textes de l’islam</a:t>
            </a:r>
            <a:endParaRPr lang="fr-FR" dirty="0" smtClean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2857500"/>
            <a:ext cx="8784976" cy="1143000"/>
          </a:xfr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sz="2800" b="1" dirty="0" smtClean="0"/>
              <a:t>L’HISTOIRE RETROUVÉE PAR LES CHERCHEURS</a:t>
            </a:r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>
          <a:xfrm>
            <a:off x="2267744" y="4653136"/>
            <a:ext cx="4355976" cy="45153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/>
          <a:p>
            <a:pPr marL="0" marR="0" lvl="0" indent="-342900" algn="ctr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rte_fils_dherode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67744" y="739778"/>
            <a:ext cx="4608512" cy="6113332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0" y="-27384"/>
            <a:ext cx="9144000" cy="792000"/>
          </a:xfrm>
          <a:solidFill>
            <a:schemeClr val="bg1"/>
          </a:solidFill>
        </p:spPr>
        <p:txBody>
          <a:bodyPr vert="horz" lIns="91440" tIns="45720" rIns="91440" bIns="45720" rtlCol="0" anchor="ctr" anchorCtr="0">
            <a:noAutofit/>
          </a:bodyPr>
          <a:lstStyle/>
          <a:p>
            <a:pPr marL="0" algn="ctr">
              <a:lnSpc>
                <a:spcPct val="110000"/>
              </a:lnSpc>
              <a:buNone/>
            </a:pPr>
            <a:r>
              <a:rPr lang="fr-FR" sz="2400" b="1" dirty="0" smtClean="0"/>
              <a:t>L’espérance messianique du peuple hébreu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vangeli6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74885" y="0"/>
            <a:ext cx="6594230" cy="6858000"/>
          </a:xfrm>
          <a:prstGeom prst="rect">
            <a:avLst/>
          </a:prstGeom>
        </p:spPr>
      </p:pic>
      <p:sp>
        <p:nvSpPr>
          <p:cNvPr id="4" name="Espace réservé du contenu 2"/>
          <p:cNvSpPr>
            <a:spLocks noGrp="1"/>
          </p:cNvSpPr>
          <p:nvPr>
            <p:ph idx="1"/>
          </p:nvPr>
        </p:nvSpPr>
        <p:spPr>
          <a:xfrm>
            <a:off x="0" y="6064918"/>
            <a:ext cx="9144000" cy="792000"/>
          </a:xfrm>
          <a:solidFill>
            <a:schemeClr val="bg1"/>
          </a:solidFill>
        </p:spPr>
        <p:txBody>
          <a:bodyPr vert="horz" lIns="91440" tIns="45720" rIns="91440" bIns="45720" rtlCol="0" anchor="ctr" anchorCtr="0">
            <a:noAutofit/>
          </a:bodyPr>
          <a:lstStyle/>
          <a:p>
            <a:pPr marL="0" algn="ctr">
              <a:lnSpc>
                <a:spcPct val="110000"/>
              </a:lnSpc>
              <a:buNone/>
            </a:pPr>
            <a:r>
              <a:rPr lang="fr-FR" sz="2400" b="1" dirty="0" smtClean="0"/>
              <a:t>L’irruption dans l’Histoire de l’idée qu’un salut est possible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estruction_complet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20688"/>
            <a:ext cx="9144000" cy="6237312"/>
          </a:xfrm>
          <a:prstGeom prst="rect">
            <a:avLst/>
          </a:prstGeom>
        </p:spPr>
      </p:pic>
      <p:sp>
        <p:nvSpPr>
          <p:cNvPr id="2" name="Espace réservé du contenu 2"/>
          <p:cNvSpPr txBox="1">
            <a:spLocks/>
          </p:cNvSpPr>
          <p:nvPr/>
        </p:nvSpPr>
        <p:spPr>
          <a:xfrm>
            <a:off x="0" y="-1"/>
            <a:ext cx="9144000" cy="95794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Autofit/>
          </a:bodyPr>
          <a:lstStyle/>
          <a:p>
            <a:pPr marR="0" lvl="0" indent="-342900" algn="ctr" fontAlgn="auto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400" b="1" dirty="0" smtClean="0">
                <a:latin typeface="Cambria" pitchFamily="18" charset="0"/>
              </a:rPr>
              <a:t>Le dévoiement de l’idée de salut en idéologie politique : </a:t>
            </a:r>
            <a:br>
              <a:rPr lang="fr-FR" sz="2400" b="1" dirty="0" smtClean="0">
                <a:latin typeface="Cambria" pitchFamily="18" charset="0"/>
              </a:rPr>
            </a:br>
            <a:r>
              <a:rPr lang="fr-FR" sz="2400" b="1" dirty="0" smtClean="0">
                <a:latin typeface="Cambria" pitchFamily="18" charset="0"/>
              </a:rPr>
              <a:t>apparition du messianisme global des judéonazaréens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2362014" y="0"/>
            <a:ext cx="4659800" cy="6858000"/>
            <a:chOff x="2362014" y="0"/>
            <a:chExt cx="4659800" cy="6858000"/>
          </a:xfrm>
        </p:grpSpPr>
        <p:pic>
          <p:nvPicPr>
            <p:cNvPr id="3" name="Image 2" descr="SYRIA6 (wikipedia)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62014" y="0"/>
              <a:ext cx="4659800" cy="6858000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3563888" y="2132856"/>
              <a:ext cx="576064" cy="50405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Espace réservé du contenu 2"/>
          <p:cNvSpPr txBox="1">
            <a:spLocks/>
          </p:cNvSpPr>
          <p:nvPr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/>
          <a:p>
            <a:pPr marL="0" marR="0" lvl="0" indent="-342900" algn="ctr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La transmission du messianisme judéonazaréen à certains Arabes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2"/>
          <p:cNvSpPr txBox="1">
            <a:spLocks/>
          </p:cNvSpPr>
          <p:nvPr/>
        </p:nvSpPr>
        <p:spPr>
          <a:xfrm>
            <a:off x="0" y="5918200"/>
            <a:ext cx="9144000" cy="9398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Autofit/>
          </a:bodyPr>
          <a:lstStyle/>
          <a:p>
            <a:pPr marL="0" marR="0" lvl="0" indent="-342900" algn="ctr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La mise en œuvre du projet politique par les Arabes et les judéonazaréens</a:t>
            </a:r>
          </a:p>
        </p:txBody>
      </p:sp>
      <p:pic>
        <p:nvPicPr>
          <p:cNvPr id="5" name="Image 4" descr="Grands_conquerants_-_Omar,_le_2eme_calife,_prenant_en_personne_possession_de_Jerusalem_l'an_638_de_l'ere_chretienn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10716"/>
            <a:ext cx="9144001" cy="5907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Beheading of Banu Qurayz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174" cy="6858000"/>
          </a:xfrm>
          <a:prstGeom prst="rect">
            <a:avLst/>
          </a:prstGeom>
        </p:spPr>
      </p:pic>
      <p:sp>
        <p:nvSpPr>
          <p:cNvPr id="2" name="Espace réservé du contenu 2"/>
          <p:cNvSpPr txBox="1">
            <a:spLocks/>
          </p:cNvSpPr>
          <p:nvPr/>
        </p:nvSpPr>
        <p:spPr>
          <a:xfrm>
            <a:off x="0" y="0"/>
            <a:ext cx="9144000" cy="5334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Autofit/>
          </a:bodyPr>
          <a:lstStyle/>
          <a:p>
            <a:pPr marL="0" marR="0" lvl="0" indent="-342900" algn="ctr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L’échec du projet et le renversement de l’alliance </a:t>
            </a:r>
            <a:r>
              <a:rPr kumimoji="0" lang="fr-F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nazaréo</a:t>
            </a: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-arabe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 txBox="1">
            <a:spLocks/>
          </p:cNvSpPr>
          <p:nvPr/>
        </p:nvSpPr>
        <p:spPr>
          <a:xfrm>
            <a:off x="0" y="116632"/>
            <a:ext cx="9144000" cy="792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/>
          <a:p>
            <a:pPr indent="-342900" algn="ctr">
              <a:lnSpc>
                <a:spcPct val="120000"/>
              </a:lnSpc>
              <a:spcBef>
                <a:spcPct val="20000"/>
              </a:spcBef>
            </a:pPr>
            <a:r>
              <a:rPr lang="fr-FR" sz="2400" b="1" dirty="0" smtClean="0">
                <a:latin typeface="Cambria" pitchFamily="18" charset="0"/>
              </a:rPr>
              <a:t>Le messianisme arabo-arabe, moteur de la guerre civile</a:t>
            </a:r>
            <a:br>
              <a:rPr lang="fr-FR" sz="2400" b="1" dirty="0" smtClean="0">
                <a:latin typeface="Cambria" pitchFamily="18" charset="0"/>
              </a:rPr>
            </a:br>
            <a:r>
              <a:rPr lang="fr-FR" sz="2400" b="1" dirty="0" smtClean="0">
                <a:latin typeface="Cambria" pitchFamily="18" charset="0"/>
              </a:rPr>
              <a:t>et de l’invention </a:t>
            </a: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des concepts de l’islam</a:t>
            </a:r>
          </a:p>
        </p:txBody>
      </p:sp>
      <p:grpSp>
        <p:nvGrpSpPr>
          <p:cNvPr id="15" name="Groupe 14"/>
          <p:cNvGrpSpPr/>
          <p:nvPr/>
        </p:nvGrpSpPr>
        <p:grpSpPr>
          <a:xfrm>
            <a:off x="0" y="2147292"/>
            <a:ext cx="9004276" cy="3009900"/>
            <a:chOff x="0" y="2147292"/>
            <a:chExt cx="9004276" cy="3009900"/>
          </a:xfrm>
        </p:grpSpPr>
        <p:pic>
          <p:nvPicPr>
            <p:cNvPr id="5" name="Image 5" descr="14bishapur168586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924324" y="2147292"/>
              <a:ext cx="2981325" cy="3009900"/>
            </a:xfrm>
            <a:prstGeom prst="rect">
              <a:avLst/>
            </a:prstGeom>
            <a:noFill/>
          </p:spPr>
        </p:pic>
        <p:pic>
          <p:nvPicPr>
            <p:cNvPr id="9" name="Image 8" descr="malik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50260" y="2219300"/>
              <a:ext cx="2954016" cy="2808000"/>
            </a:xfrm>
            <a:prstGeom prst="rect">
              <a:avLst/>
            </a:prstGeom>
          </p:spPr>
        </p:pic>
        <p:pic>
          <p:nvPicPr>
            <p:cNvPr id="11" name="Image 10" descr="monnaie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2147292"/>
              <a:ext cx="2828925" cy="2952750"/>
            </a:xfrm>
            <a:prstGeom prst="rect">
              <a:avLst/>
            </a:prstGeom>
          </p:spPr>
        </p:pic>
      </p:grpSp>
      <p:sp>
        <p:nvSpPr>
          <p:cNvPr id="12" name="Espace réservé du contenu 2"/>
          <p:cNvSpPr txBox="1">
            <a:spLocks/>
          </p:cNvSpPr>
          <p:nvPr/>
        </p:nvSpPr>
        <p:spPr>
          <a:xfrm flipH="1">
            <a:off x="6325592" y="5165700"/>
            <a:ext cx="2377280" cy="792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/>
          <a:p>
            <a:pPr indent="-342900" algn="ctr">
              <a:spcBef>
                <a:spcPct val="20000"/>
              </a:spcBef>
            </a:pPr>
            <a:r>
              <a:rPr lang="fr-FR" sz="1600" dirty="0" smtClean="0">
                <a:latin typeface="Cambria" pitchFamily="18" charset="0"/>
              </a:rPr>
              <a:t>Abd al Malik</a:t>
            </a:r>
          </a:p>
          <a:p>
            <a:pPr indent="-342900" algn="ctr">
              <a:spcBef>
                <a:spcPct val="20000"/>
              </a:spcBef>
            </a:pPr>
            <a:r>
              <a:rPr lang="fr-FR" sz="1600" dirty="0" smtClean="0">
                <a:latin typeface="Cambria" pitchFamily="18" charset="0"/>
              </a:rPr>
              <a:t>(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696)</a:t>
            </a:r>
          </a:p>
          <a:p>
            <a:pPr indent="-342900" algn="ctr">
              <a:spcBef>
                <a:spcPct val="20000"/>
              </a:spcBef>
            </a:pPr>
            <a:r>
              <a:rPr lang="fr-FR" sz="1600" dirty="0" smtClean="0"/>
              <a:t>    « </a:t>
            </a:r>
            <a:r>
              <a:rPr lang="fr-FR" sz="1600" dirty="0" err="1" smtClean="0"/>
              <a:t>mhmd</a:t>
            </a:r>
            <a:r>
              <a:rPr lang="fr-FR" sz="1600" dirty="0" smtClean="0"/>
              <a:t> </a:t>
            </a:r>
            <a:r>
              <a:rPr lang="fr-FR" sz="1600" dirty="0" err="1" smtClean="0"/>
              <a:t>rswl</a:t>
            </a:r>
            <a:r>
              <a:rPr lang="fr-FR" sz="1600" dirty="0" smtClean="0"/>
              <a:t> </a:t>
            </a:r>
            <a:r>
              <a:rPr lang="fr-FR" sz="1600" dirty="0" err="1" smtClean="0"/>
              <a:t>llh</a:t>
            </a:r>
            <a:r>
              <a:rPr lang="fr-FR" sz="1600" dirty="0" smtClean="0"/>
              <a:t> »</a:t>
            </a: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>
          <a:xfrm flipH="1">
            <a:off x="3347864" y="5157192"/>
            <a:ext cx="2377280" cy="792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/>
          <a:p>
            <a:pPr indent="-342900" algn="ctr">
              <a:spcBef>
                <a:spcPct val="20000"/>
              </a:spcBef>
            </a:pPr>
            <a:r>
              <a:rPr lang="fr-FR" sz="1600" dirty="0" smtClean="0">
                <a:latin typeface="Cambria" pitchFamily="18" charset="0"/>
              </a:rPr>
              <a:t>Abd Allah ibn al Zubayr (685/686) </a:t>
            </a:r>
            <a:r>
              <a:rPr lang="fr-FR" sz="1600" dirty="0" smtClean="0"/>
              <a:t> </a:t>
            </a:r>
          </a:p>
          <a:p>
            <a:pPr indent="-342900" algn="ctr">
              <a:spcBef>
                <a:spcPct val="20000"/>
              </a:spcBef>
            </a:pPr>
            <a:r>
              <a:rPr lang="fr-FR" sz="1600" dirty="0" smtClean="0"/>
              <a:t>« </a:t>
            </a:r>
            <a:r>
              <a:rPr lang="fr-FR" sz="1600" dirty="0" err="1" smtClean="0"/>
              <a:t>mhmd</a:t>
            </a:r>
            <a:r>
              <a:rPr lang="fr-FR" sz="1600" dirty="0" smtClean="0"/>
              <a:t> </a:t>
            </a:r>
            <a:r>
              <a:rPr lang="fr-FR" sz="1600" dirty="0" err="1" smtClean="0"/>
              <a:t>rswl</a:t>
            </a:r>
            <a:r>
              <a:rPr lang="fr-FR" sz="1600" dirty="0" smtClean="0"/>
              <a:t> </a:t>
            </a:r>
            <a:r>
              <a:rPr lang="fr-FR" sz="1600" dirty="0" err="1" smtClean="0"/>
              <a:t>llh</a:t>
            </a:r>
            <a:r>
              <a:rPr lang="fr-FR" sz="1600" dirty="0" smtClean="0"/>
              <a:t> »</a:t>
            </a: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  <p:sp>
        <p:nvSpPr>
          <p:cNvPr id="14" name="Espace réservé du contenu 2"/>
          <p:cNvSpPr txBox="1">
            <a:spLocks/>
          </p:cNvSpPr>
          <p:nvPr/>
        </p:nvSpPr>
        <p:spPr>
          <a:xfrm flipH="1">
            <a:off x="395536" y="5229288"/>
            <a:ext cx="2377280" cy="792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/>
          <a:p>
            <a:pPr indent="-342900" algn="ctr">
              <a:spcBef>
                <a:spcPct val="20000"/>
              </a:spcBef>
            </a:pPr>
            <a:r>
              <a:rPr lang="fr-FR" sz="1600" i="1" dirty="0" smtClean="0"/>
              <a:t>Palestine-Syrie</a:t>
            </a:r>
          </a:p>
          <a:p>
            <a:pPr indent="-342900" algn="ctr">
              <a:spcBef>
                <a:spcPct val="20000"/>
              </a:spcBef>
            </a:pPr>
            <a:r>
              <a:rPr lang="fr-FR" sz="1600" dirty="0" smtClean="0">
                <a:latin typeface="Cambria" pitchFamily="18" charset="0"/>
              </a:rPr>
              <a:t>(2</a:t>
            </a:r>
            <a:r>
              <a:rPr lang="fr-FR" sz="1600" baseline="30000" dirty="0" smtClean="0">
                <a:latin typeface="Cambria" pitchFamily="18" charset="0"/>
              </a:rPr>
              <a:t>nde</a:t>
            </a:r>
            <a:r>
              <a:rPr lang="fr-FR" sz="1600" dirty="0" smtClean="0">
                <a:latin typeface="Cambria" pitchFamily="18" charset="0"/>
              </a:rPr>
              <a:t> moitié 7</a:t>
            </a:r>
            <a:r>
              <a:rPr lang="fr-FR" sz="1600" baseline="30000" dirty="0" smtClean="0">
                <a:latin typeface="Cambria" pitchFamily="18" charset="0"/>
              </a:rPr>
              <a:t>e</a:t>
            </a:r>
            <a:r>
              <a:rPr lang="fr-FR" sz="1600" dirty="0" smtClean="0">
                <a:latin typeface="Cambria" pitchFamily="18" charset="0"/>
              </a:rPr>
              <a:t> siècle) </a:t>
            </a:r>
            <a:r>
              <a:rPr lang="fr-FR" sz="1600" dirty="0" smtClean="0"/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2"/>
          <p:cNvSpPr txBox="1">
            <a:spLocks/>
          </p:cNvSpPr>
          <p:nvPr/>
        </p:nvSpPr>
        <p:spPr>
          <a:xfrm>
            <a:off x="0" y="116632"/>
            <a:ext cx="9144000" cy="792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/>
          <a:p>
            <a:pPr indent="-342900" algn="ctr">
              <a:lnSpc>
                <a:spcPct val="120000"/>
              </a:lnSpc>
              <a:spcBef>
                <a:spcPct val="20000"/>
              </a:spcBef>
            </a:pPr>
            <a:r>
              <a:rPr lang="fr-FR" sz="2800" b="1" dirty="0" smtClean="0">
                <a:latin typeface="Cambria" pitchFamily="18" charset="0"/>
              </a:rPr>
              <a:t>La constitution du texte coranique</a:t>
            </a:r>
            <a:endParaRPr kumimoji="0" lang="fr-FR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  <p:grpSp>
        <p:nvGrpSpPr>
          <p:cNvPr id="10" name="Groupe 9"/>
          <p:cNvGrpSpPr/>
          <p:nvPr/>
        </p:nvGrpSpPr>
        <p:grpSpPr>
          <a:xfrm>
            <a:off x="683568" y="1812550"/>
            <a:ext cx="7560840" cy="3664334"/>
            <a:chOff x="683568" y="1812550"/>
            <a:chExt cx="7560840" cy="3664334"/>
          </a:xfrm>
        </p:grpSpPr>
        <p:pic>
          <p:nvPicPr>
            <p:cNvPr id="5" name="Image 4" descr="Isaiah_scroll.png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 l="39856" t="23535" r="42562" b="60156"/>
            <a:stretch>
              <a:fillRect/>
            </a:stretch>
          </p:blipFill>
          <p:spPr>
            <a:xfrm>
              <a:off x="683568" y="1812550"/>
              <a:ext cx="2967468" cy="366433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  <a:softEdge rad="317500"/>
            </a:effectLst>
          </p:spPr>
        </p:pic>
        <p:pic>
          <p:nvPicPr>
            <p:cNvPr id="6" name="Image 5" descr="Surat_al-Fatiha_inscribed_upon_the_shoulder_blade_of_a_camel.jpg"/>
            <p:cNvPicPr>
              <a:picLocks noChangeAspect="1"/>
            </p:cNvPicPr>
            <p:nvPr/>
          </p:nvPicPr>
          <p:blipFill>
            <a:blip r:embed="rId3" cstate="print"/>
            <a:srcRect l="7849" r="6296" b="1961"/>
            <a:stretch>
              <a:fillRect/>
            </a:stretch>
          </p:blipFill>
          <p:spPr>
            <a:xfrm>
              <a:off x="3464678" y="2830425"/>
              <a:ext cx="879938" cy="1678696"/>
            </a:xfrm>
            <a:prstGeom prst="rect">
              <a:avLst/>
            </a:prstGeom>
            <a:ln>
              <a:solidFill>
                <a:srgbClr val="FFFF00"/>
              </a:solidFill>
            </a:ln>
            <a:effectLst>
              <a:glow rad="228600">
                <a:srgbClr val="FFFF00">
                  <a:alpha val="40000"/>
                </a:srgbClr>
              </a:glow>
              <a:outerShdw blurRad="50800" dist="38100" dir="10800000" sx="130000" sy="130000" algn="r" rotWithShape="0">
                <a:srgbClr val="FFFF00">
                  <a:alpha val="40000"/>
                </a:srgbClr>
              </a:outerShdw>
            </a:effectLst>
          </p:spPr>
        </p:pic>
        <p:pic>
          <p:nvPicPr>
            <p:cNvPr id="7" name="Image 6" descr="Qur'anic_Manuscript_-_3_-_Hijazi_script.jpg"/>
            <p:cNvPicPr>
              <a:picLocks noChangeAspect="1"/>
            </p:cNvPicPr>
            <p:nvPr/>
          </p:nvPicPr>
          <p:blipFill>
            <a:blip r:embed="rId4" cstate="print"/>
            <a:srcRect l="4215" t="1943" r="5237" b="2888"/>
            <a:stretch>
              <a:fillRect/>
            </a:stretch>
          </p:blipFill>
          <p:spPr>
            <a:xfrm>
              <a:off x="4356020" y="2610626"/>
              <a:ext cx="1689954" cy="2118292"/>
            </a:xfrm>
            <a:prstGeom prst="rect">
              <a:avLst/>
            </a:prstGeom>
            <a:ln>
              <a:solidFill>
                <a:schemeClr val="accent1">
                  <a:lumMod val="75000"/>
                </a:schemeClr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8" name="Image 7" descr="Page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92126" y="2469406"/>
              <a:ext cx="1872162" cy="2400734"/>
            </a:xfrm>
            <a:prstGeom prst="rect">
              <a:avLst/>
            </a:prstGeom>
            <a:ln>
              <a:solidFill>
                <a:schemeClr val="accent1">
                  <a:lumMod val="75000"/>
                </a:schemeClr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9" name="Image 8" descr="FirstSurahKoran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66422" y="2191543"/>
              <a:ext cx="1977986" cy="2956458"/>
            </a:xfrm>
            <a:prstGeom prst="rect">
              <a:avLst/>
            </a:prstGeom>
            <a:ln>
              <a:solidFill>
                <a:schemeClr val="accent1">
                  <a:lumMod val="75000"/>
                </a:schemeClr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Miraj_by_Sultan_Muhammad  miniature persane du xvie siècle.jpg"/>
          <p:cNvPicPr>
            <a:picLocks noChangeAspect="1"/>
          </p:cNvPicPr>
          <p:nvPr/>
        </p:nvPicPr>
        <p:blipFill>
          <a:blip r:embed="rId2" cstate="print"/>
          <a:srcRect b="2771"/>
          <a:stretch>
            <a:fillRect/>
          </a:stretch>
        </p:blipFill>
        <p:spPr>
          <a:xfrm>
            <a:off x="2410583" y="696888"/>
            <a:ext cx="4287338" cy="6161112"/>
          </a:xfrm>
          <a:prstGeom prst="rect">
            <a:avLst/>
          </a:prstGeom>
        </p:spPr>
      </p:pic>
      <p:sp>
        <p:nvSpPr>
          <p:cNvPr id="2" name="Espace réservé du contenu 2"/>
          <p:cNvSpPr txBox="1">
            <a:spLocks/>
          </p:cNvSpPr>
          <p:nvPr/>
        </p:nvSpPr>
        <p:spPr>
          <a:xfrm>
            <a:off x="-35496" y="8554"/>
            <a:ext cx="9179496" cy="8174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-342900" algn="ctr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La lente construction de l’islam : </a:t>
            </a:r>
            <a:b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</a:b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destruction de l’histoire réelle et fabrication de la légende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sz="2800" b="1" dirty="0" smtClean="0"/>
              <a:t>L’HISTOIRE RETROUVÉE PAR LES CHERCHEURS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36304" y="1535352"/>
            <a:ext cx="2843808" cy="585610"/>
          </a:xfrm>
          <a:solidFill>
            <a:schemeClr val="bg1"/>
          </a:solidFill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marL="0">
              <a:lnSpc>
                <a:spcPct val="120000"/>
              </a:lnSpc>
              <a:buNone/>
            </a:pPr>
            <a:r>
              <a:rPr lang="fr-FR" sz="1400" dirty="0" smtClean="0"/>
              <a:t>L’irruption dans l’histoire de l’idée qu’un salut est possible</a:t>
            </a:r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2736304" y="2167901"/>
            <a:ext cx="4427984" cy="58561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marL="0" marR="0" lvl="0" indent="-342900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Le dévoiement du salut en idéologie politique de salut : apparition du messianisme des judéonazaréens</a:t>
            </a: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2736304" y="2878915"/>
            <a:ext cx="3275856" cy="58561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marL="0" marR="0" lvl="0" indent="-342900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La transmission du messianisme judéonazaréen à certains Arabes</a:t>
            </a: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2736304" y="3512902"/>
            <a:ext cx="3563888" cy="58561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marL="0" marR="0" lvl="0" indent="-342900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La mise en œuvre du projet politique par les Arabes et les judéonazaréens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2736304" y="4221088"/>
            <a:ext cx="5220072" cy="327077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marL="0" marR="0" lvl="0" indent="-342900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fr-FR" sz="1400" dirty="0" smtClean="0">
                <a:latin typeface="Cambria" pitchFamily="18" charset="0"/>
              </a:rPr>
              <a:t>L’é</a:t>
            </a:r>
            <a:r>
              <a:rPr kumimoji="0" lang="fr-FR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chec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 du projet et le renversement de l’alliance </a:t>
            </a:r>
            <a:r>
              <a:rPr kumimoji="0" lang="fr-FR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nazaréo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-arabe</a:t>
            </a: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2736304" y="4794184"/>
            <a:ext cx="4427984" cy="58561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indent="-342900">
              <a:lnSpc>
                <a:spcPct val="120000"/>
              </a:lnSpc>
              <a:spcBef>
                <a:spcPct val="20000"/>
              </a:spcBef>
            </a:pPr>
            <a:r>
              <a:rPr lang="fr-FR" sz="1400" dirty="0" smtClean="0">
                <a:latin typeface="Cambria" pitchFamily="18" charset="0"/>
              </a:rPr>
              <a:t>Le messianisme arabo-arabe, moteur de la guerre civile et de l’invention des concepts de l’islam</a:t>
            </a:r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>
          <a:xfrm>
            <a:off x="2736304" y="6140566"/>
            <a:ext cx="4427984" cy="58561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marL="0" marR="0" lvl="0" indent="-342900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La lente construction de l’islam : destruction de l’histoire réelle et fabrication de la légende</a:t>
            </a:r>
          </a:p>
        </p:txBody>
      </p:sp>
      <p:pic>
        <p:nvPicPr>
          <p:cNvPr id="24" name="Image 23" descr="vangeli6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04206" y="1597411"/>
            <a:ext cx="415386" cy="432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25" name="Image 24" descr="destruction_complet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86274" y="2250038"/>
            <a:ext cx="633318" cy="432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grpSp>
        <p:nvGrpSpPr>
          <p:cNvPr id="26" name="Groupe 13"/>
          <p:cNvGrpSpPr>
            <a:grpSpLocks noChangeAspect="1"/>
          </p:cNvGrpSpPr>
          <p:nvPr/>
        </p:nvGrpSpPr>
        <p:grpSpPr>
          <a:xfrm>
            <a:off x="2226061" y="2902665"/>
            <a:ext cx="293531" cy="432000"/>
            <a:chOff x="2362014" y="0"/>
            <a:chExt cx="4659800" cy="6858000"/>
          </a:xfrm>
        </p:grpSpPr>
        <p:pic>
          <p:nvPicPr>
            <p:cNvPr id="27" name="Image 26" descr="SYRIA6 (wikipedia)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62014" y="0"/>
              <a:ext cx="4659800" cy="6858000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  <p:sp>
          <p:nvSpPr>
            <p:cNvPr id="28" name="Rectangle 27"/>
            <p:cNvSpPr/>
            <p:nvPr/>
          </p:nvSpPr>
          <p:spPr>
            <a:xfrm>
              <a:off x="3563888" y="2132856"/>
              <a:ext cx="576064" cy="50405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9" name="Image 28" descr="Grands_conquerants_-_Omar,_le_2eme_calife,_prenant_en_personne_possession_de_Jerusalem_l'an_638_de_l'ere_chretienn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50959" y="3555292"/>
            <a:ext cx="668633" cy="432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30" name="Image 29" descr="Miraj_by_Sultan_Muhammad  miniature persane du xvie siècle.jpg"/>
          <p:cNvPicPr>
            <a:picLocks noChangeAspect="1"/>
          </p:cNvPicPr>
          <p:nvPr/>
        </p:nvPicPr>
        <p:blipFill>
          <a:blip r:embed="rId6" cstate="print"/>
          <a:srcRect b="2771"/>
          <a:stretch>
            <a:fillRect/>
          </a:stretch>
        </p:blipFill>
        <p:spPr>
          <a:xfrm>
            <a:off x="2218974" y="6201368"/>
            <a:ext cx="300618" cy="432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31" name="Image 30" descr="Beheading of Banu Qurayza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941880" y="4207919"/>
            <a:ext cx="577712" cy="432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grpSp>
        <p:nvGrpSpPr>
          <p:cNvPr id="32" name="Groupe 31"/>
          <p:cNvGrpSpPr/>
          <p:nvPr/>
        </p:nvGrpSpPr>
        <p:grpSpPr>
          <a:xfrm>
            <a:off x="1259632" y="4860546"/>
            <a:ext cx="1259960" cy="432000"/>
            <a:chOff x="179512" y="5229200"/>
            <a:chExt cx="2160240" cy="723808"/>
          </a:xfrm>
        </p:grpSpPr>
        <p:grpSp>
          <p:nvGrpSpPr>
            <p:cNvPr id="33" name="Groupe 17"/>
            <p:cNvGrpSpPr>
              <a:grpSpLocks noChangeAspect="1"/>
            </p:cNvGrpSpPr>
            <p:nvPr/>
          </p:nvGrpSpPr>
          <p:grpSpPr>
            <a:xfrm>
              <a:off x="179512" y="5233008"/>
              <a:ext cx="2090418" cy="720000"/>
              <a:chOff x="265455" y="2147292"/>
              <a:chExt cx="8738821" cy="3009900"/>
            </a:xfrm>
          </p:grpSpPr>
          <p:pic>
            <p:nvPicPr>
              <p:cNvPr id="35" name="Image 5" descr="14bishapur168586.jpg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3083596" y="2147292"/>
                <a:ext cx="2981324" cy="3009900"/>
              </a:xfrm>
              <a:prstGeom prst="rect">
                <a:avLst/>
              </a:prstGeom>
              <a:ln w="25400">
                <a:noFill/>
              </a:ln>
            </p:spPr>
          </p:pic>
          <p:pic>
            <p:nvPicPr>
              <p:cNvPr id="36" name="Image 35" descr="malik1.jpg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6050260" y="2219300"/>
                <a:ext cx="2954016" cy="2808000"/>
              </a:xfrm>
              <a:prstGeom prst="rect">
                <a:avLst/>
              </a:prstGeom>
              <a:ln w="25400">
                <a:noFill/>
              </a:ln>
            </p:spPr>
          </p:pic>
          <p:pic>
            <p:nvPicPr>
              <p:cNvPr id="37" name="Image 36" descr="monnaie.jpg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65455" y="2147292"/>
                <a:ext cx="2828926" cy="2952750"/>
              </a:xfrm>
              <a:prstGeom prst="rect">
                <a:avLst/>
              </a:prstGeom>
              <a:ln w="25400">
                <a:noFill/>
              </a:ln>
            </p:spPr>
          </p:pic>
        </p:grpSp>
        <p:sp>
          <p:nvSpPr>
            <p:cNvPr id="34" name="Rectangle 33"/>
            <p:cNvSpPr/>
            <p:nvPr/>
          </p:nvSpPr>
          <p:spPr>
            <a:xfrm>
              <a:off x="179512" y="5229200"/>
              <a:ext cx="2160240" cy="72008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8" name="Image 37" descr="carte_fils_dherode.gif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193930" y="944784"/>
            <a:ext cx="325662" cy="432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39" name="Espace réservé du contenu 2"/>
          <p:cNvSpPr txBox="1">
            <a:spLocks/>
          </p:cNvSpPr>
          <p:nvPr/>
        </p:nvSpPr>
        <p:spPr>
          <a:xfrm>
            <a:off x="2736304" y="908720"/>
            <a:ext cx="3600400" cy="3270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marR="0" lvl="0" indent="-3429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400" dirty="0" smtClean="0">
                <a:latin typeface="Cambria" pitchFamily="18" charset="0"/>
              </a:rPr>
              <a:t>L’espérance messianique du peuple hébreu</a:t>
            </a:r>
          </a:p>
        </p:txBody>
      </p:sp>
      <p:grpSp>
        <p:nvGrpSpPr>
          <p:cNvPr id="50" name="Groupe 49"/>
          <p:cNvGrpSpPr/>
          <p:nvPr/>
        </p:nvGrpSpPr>
        <p:grpSpPr>
          <a:xfrm>
            <a:off x="1611071" y="5513173"/>
            <a:ext cx="908521" cy="467570"/>
            <a:chOff x="1907704" y="3566666"/>
            <a:chExt cx="908521" cy="467570"/>
          </a:xfrm>
        </p:grpSpPr>
        <p:pic>
          <p:nvPicPr>
            <p:cNvPr id="48" name="Picture 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914396" y="3566666"/>
              <a:ext cx="896467" cy="467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9" name="Rectangle 48"/>
            <p:cNvSpPr/>
            <p:nvPr/>
          </p:nvSpPr>
          <p:spPr>
            <a:xfrm>
              <a:off x="1907704" y="3573016"/>
              <a:ext cx="908521" cy="432000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1" name="Espace réservé du contenu 2"/>
          <p:cNvSpPr txBox="1">
            <a:spLocks/>
          </p:cNvSpPr>
          <p:nvPr/>
        </p:nvSpPr>
        <p:spPr>
          <a:xfrm>
            <a:off x="2736304" y="5548230"/>
            <a:ext cx="3168352" cy="327077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indent="-342900">
              <a:lnSpc>
                <a:spcPct val="120000"/>
              </a:lnSpc>
              <a:spcBef>
                <a:spcPct val="20000"/>
              </a:spcBef>
              <a:defRPr/>
            </a:pPr>
            <a:r>
              <a:rPr lang="fr-FR" sz="1400" dirty="0" smtClean="0">
                <a:latin typeface="Cambria" pitchFamily="18" charset="0"/>
              </a:rPr>
              <a:t>La constitution du texte coranique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 descr="Bataille de Bad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67065" y="4367670"/>
            <a:ext cx="1326056" cy="648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26" name="Image 25" descr="bedouin-family-ten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67065" y="1887240"/>
            <a:ext cx="979965" cy="648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27" name="Image 26" descr="Mohammed_receiving_revelation_from_the_angel_Gabrie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67065" y="2714050"/>
            <a:ext cx="860810" cy="648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28" name="Image 27" descr="the-holy-qura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67065" y="3540860"/>
            <a:ext cx="542160" cy="648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29" name="Image 28" descr="islam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967065" y="5194480"/>
            <a:ext cx="1031144" cy="648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48" name="Espace réservé du contenu 2"/>
          <p:cNvSpPr txBox="1">
            <a:spLocks/>
          </p:cNvSpPr>
          <p:nvPr/>
        </p:nvSpPr>
        <p:spPr>
          <a:xfrm flipH="1">
            <a:off x="1330624" y="1405316"/>
            <a:ext cx="2377280" cy="36004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/>
          <a:p>
            <a:pPr indent="-342900" algn="ctr">
              <a:spcBef>
                <a:spcPct val="20000"/>
              </a:spcBef>
            </a:pPr>
            <a:r>
              <a:rPr lang="fr-FR" sz="1600" i="1" dirty="0" smtClean="0">
                <a:latin typeface="Cambria" pitchFamily="18" charset="0"/>
              </a:rPr>
              <a:t>Histoire réelle</a:t>
            </a:r>
            <a:endParaRPr kumimoji="0" lang="fr-FR" sz="16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  <p:sp>
        <p:nvSpPr>
          <p:cNvPr id="49" name="Espace réservé du contenu 2"/>
          <p:cNvSpPr txBox="1">
            <a:spLocks/>
          </p:cNvSpPr>
          <p:nvPr/>
        </p:nvSpPr>
        <p:spPr>
          <a:xfrm flipH="1">
            <a:off x="5507088" y="1412776"/>
            <a:ext cx="2377280" cy="36004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/>
          <a:p>
            <a:pPr indent="-342900" algn="ctr">
              <a:spcBef>
                <a:spcPct val="20000"/>
              </a:spcBef>
            </a:pPr>
            <a:r>
              <a:rPr lang="fr-FR" sz="1600" i="1" dirty="0" smtClean="0">
                <a:latin typeface="Cambria" pitchFamily="18" charset="0"/>
              </a:rPr>
              <a:t>Légende islamique</a:t>
            </a:r>
            <a:endParaRPr kumimoji="0" lang="fr-FR" sz="16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  <p:sp>
        <p:nvSpPr>
          <p:cNvPr id="30" name="Flèche droite 29"/>
          <p:cNvSpPr/>
          <p:nvPr/>
        </p:nvSpPr>
        <p:spPr>
          <a:xfrm>
            <a:off x="3562872" y="3356992"/>
            <a:ext cx="2160240" cy="1224136"/>
          </a:xfrm>
          <a:prstGeom prst="rightArrow">
            <a:avLst>
              <a:gd name="adj1" fmla="val 72849"/>
              <a:gd name="adj2" fmla="val 5527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Espace réservé du contenu 2"/>
          <p:cNvSpPr txBox="1">
            <a:spLocks/>
          </p:cNvSpPr>
          <p:nvPr/>
        </p:nvSpPr>
        <p:spPr bwMode="auto">
          <a:xfrm flipH="1">
            <a:off x="3307978" y="3692218"/>
            <a:ext cx="2378075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-342900" algn="ctr">
              <a:spcBef>
                <a:spcPct val="20000"/>
              </a:spcBef>
            </a:pPr>
            <a:r>
              <a:rPr lang="fr-FR" sz="1600" i="1" dirty="0" smtClean="0">
                <a:latin typeface="Cambria" pitchFamily="18" charset="0"/>
              </a:rPr>
              <a:t>Du 7</a:t>
            </a:r>
            <a:r>
              <a:rPr lang="fr-FR" sz="1600" i="1" baseline="30000" dirty="0" smtClean="0">
                <a:latin typeface="Cambria" pitchFamily="18" charset="0"/>
              </a:rPr>
              <a:t>e</a:t>
            </a:r>
            <a:r>
              <a:rPr lang="fr-FR" sz="1600" i="1" dirty="0" smtClean="0">
                <a:latin typeface="Cambria" pitchFamily="18" charset="0"/>
              </a:rPr>
              <a:t> au 10</a:t>
            </a:r>
            <a:r>
              <a:rPr lang="fr-FR" sz="1600" i="1" baseline="30000" dirty="0" smtClean="0">
                <a:latin typeface="Cambria" pitchFamily="18" charset="0"/>
              </a:rPr>
              <a:t>e</a:t>
            </a:r>
            <a:r>
              <a:rPr lang="fr-FR" sz="1600" i="1" dirty="0">
                <a:latin typeface="Cambria" pitchFamily="18" charset="0"/>
              </a:rPr>
              <a:t> </a:t>
            </a:r>
            <a:r>
              <a:rPr lang="fr-FR" sz="1600" i="1" dirty="0" smtClean="0">
                <a:latin typeface="Cambria" pitchFamily="18" charset="0"/>
              </a:rPr>
              <a:t>siècle</a:t>
            </a:r>
          </a:p>
          <a:p>
            <a:pPr indent="-342900" algn="ctr">
              <a:spcBef>
                <a:spcPct val="20000"/>
              </a:spcBef>
            </a:pPr>
            <a:r>
              <a:rPr lang="fr-FR" sz="1600" i="1" dirty="0" smtClean="0">
                <a:latin typeface="Cambria" pitchFamily="18" charset="0"/>
              </a:rPr>
              <a:t>(et au-delà ...)</a:t>
            </a:r>
            <a:endParaRPr lang="fr-FR" sz="1600" i="1" dirty="0">
              <a:latin typeface="Cambria" pitchFamily="18" charset="0"/>
            </a:endParaRPr>
          </a:p>
        </p:txBody>
      </p:sp>
      <p:sp>
        <p:nvSpPr>
          <p:cNvPr id="50" name="Titr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sz="2800" b="1" dirty="0" smtClean="0"/>
              <a:t>COMPRENDRE LA FORMATION </a:t>
            </a:r>
            <a:br>
              <a:rPr lang="fr-FR" sz="2800" b="1" dirty="0" smtClean="0"/>
            </a:br>
            <a:r>
              <a:rPr lang="fr-FR" sz="2800" b="1" dirty="0" smtClean="0"/>
              <a:t>DU DISCOURS ISLAMIQUE</a:t>
            </a:r>
          </a:p>
        </p:txBody>
      </p:sp>
      <p:pic>
        <p:nvPicPr>
          <p:cNvPr id="51" name="Picture 3" descr="F:\Islam\_Le grand secret de l'islam\Iconographie\4-partie cristallisation, clés de lecture et conclusion\Screen shot 2010-08-24 at 13_34_1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67065" y="6021288"/>
            <a:ext cx="946973" cy="648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47" name="Image 46" descr="vangeli624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650278" y="2328757"/>
            <a:ext cx="415386" cy="432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52" name="Image 51" descr="destruction_complete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432346" y="2884650"/>
            <a:ext cx="633318" cy="432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grpSp>
        <p:nvGrpSpPr>
          <p:cNvPr id="53" name="Groupe 13"/>
          <p:cNvGrpSpPr>
            <a:grpSpLocks noChangeAspect="1"/>
          </p:cNvGrpSpPr>
          <p:nvPr/>
        </p:nvGrpSpPr>
        <p:grpSpPr>
          <a:xfrm>
            <a:off x="2772133" y="3440543"/>
            <a:ext cx="293531" cy="432000"/>
            <a:chOff x="2362014" y="0"/>
            <a:chExt cx="4659800" cy="6858000"/>
          </a:xfrm>
        </p:grpSpPr>
        <p:pic>
          <p:nvPicPr>
            <p:cNvPr id="54" name="Image 53" descr="SYRIA6 (wikipedia).JP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362014" y="0"/>
              <a:ext cx="4659800" cy="6858000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  <p:sp>
          <p:nvSpPr>
            <p:cNvPr id="55" name="Rectangle 54"/>
            <p:cNvSpPr/>
            <p:nvPr/>
          </p:nvSpPr>
          <p:spPr>
            <a:xfrm>
              <a:off x="3563888" y="2132856"/>
              <a:ext cx="576064" cy="50405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56" name="Image 55" descr="Grands_conquerants_-_Omar,_le_2eme_calife,_prenant_en_personne_possession_de_Jerusalem_l'an_638_de_l'ere_chretienne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397031" y="3996436"/>
            <a:ext cx="668633" cy="432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57" name="Image 56" descr="Miraj_by_Sultan_Muhammad  miniature persane du xvie siècle.jpg"/>
          <p:cNvPicPr>
            <a:picLocks noChangeAspect="1"/>
          </p:cNvPicPr>
          <p:nvPr/>
        </p:nvPicPr>
        <p:blipFill>
          <a:blip r:embed="rId12" cstate="print"/>
          <a:srcRect b="2771"/>
          <a:stretch>
            <a:fillRect/>
          </a:stretch>
        </p:blipFill>
        <p:spPr>
          <a:xfrm>
            <a:off x="2765046" y="6255578"/>
            <a:ext cx="300618" cy="432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58" name="Image 57" descr="Beheading of Banu Qurayza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487952" y="4552329"/>
            <a:ext cx="577712" cy="432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grpSp>
        <p:nvGrpSpPr>
          <p:cNvPr id="59" name="Groupe 58"/>
          <p:cNvGrpSpPr/>
          <p:nvPr/>
        </p:nvGrpSpPr>
        <p:grpSpPr>
          <a:xfrm>
            <a:off x="1805704" y="5108222"/>
            <a:ext cx="1259960" cy="432000"/>
            <a:chOff x="179512" y="5229200"/>
            <a:chExt cx="2160240" cy="723808"/>
          </a:xfrm>
        </p:grpSpPr>
        <p:grpSp>
          <p:nvGrpSpPr>
            <p:cNvPr id="60" name="Groupe 17"/>
            <p:cNvGrpSpPr>
              <a:grpSpLocks noChangeAspect="1"/>
            </p:cNvGrpSpPr>
            <p:nvPr/>
          </p:nvGrpSpPr>
          <p:grpSpPr>
            <a:xfrm>
              <a:off x="179512" y="5233008"/>
              <a:ext cx="2090418" cy="720000"/>
              <a:chOff x="265455" y="2147292"/>
              <a:chExt cx="8738821" cy="3009900"/>
            </a:xfrm>
          </p:grpSpPr>
          <p:pic>
            <p:nvPicPr>
              <p:cNvPr id="62" name="Image 5" descr="14bishapur168586.jpg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3083596" y="2147292"/>
                <a:ext cx="2981324" cy="3009900"/>
              </a:xfrm>
              <a:prstGeom prst="rect">
                <a:avLst/>
              </a:prstGeom>
              <a:ln w="25400">
                <a:noFill/>
              </a:ln>
            </p:spPr>
          </p:pic>
          <p:pic>
            <p:nvPicPr>
              <p:cNvPr id="63" name="Image 62" descr="malik1.jpg"/>
              <p:cNvPicPr>
                <a:picLocks noChangeAspect="1"/>
              </p:cNvPicPr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6050260" y="2219300"/>
                <a:ext cx="2954016" cy="2808000"/>
              </a:xfrm>
              <a:prstGeom prst="rect">
                <a:avLst/>
              </a:prstGeom>
              <a:ln w="25400">
                <a:noFill/>
              </a:ln>
            </p:spPr>
          </p:pic>
          <p:pic>
            <p:nvPicPr>
              <p:cNvPr id="64" name="Image 63" descr="monnaie.jpg"/>
              <p:cNvPicPr>
                <a:picLocks noChangeAspect="1"/>
              </p:cNvPicPr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265455" y="2147292"/>
                <a:ext cx="2828926" cy="2952750"/>
              </a:xfrm>
              <a:prstGeom prst="rect">
                <a:avLst/>
              </a:prstGeom>
              <a:ln w="25400">
                <a:noFill/>
              </a:ln>
            </p:spPr>
          </p:pic>
        </p:grpSp>
        <p:sp>
          <p:nvSpPr>
            <p:cNvPr id="61" name="Rectangle 60"/>
            <p:cNvSpPr/>
            <p:nvPr/>
          </p:nvSpPr>
          <p:spPr>
            <a:xfrm>
              <a:off x="179512" y="5229200"/>
              <a:ext cx="2160240" cy="72008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65" name="Image 64" descr="carte_fils_dherode.gif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2740002" y="1772864"/>
            <a:ext cx="325662" cy="432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grpSp>
        <p:nvGrpSpPr>
          <p:cNvPr id="66" name="Groupe 65"/>
          <p:cNvGrpSpPr/>
          <p:nvPr/>
        </p:nvGrpSpPr>
        <p:grpSpPr>
          <a:xfrm>
            <a:off x="2157143" y="5664115"/>
            <a:ext cx="908521" cy="467570"/>
            <a:chOff x="1907704" y="3566666"/>
            <a:chExt cx="908521" cy="467570"/>
          </a:xfrm>
        </p:grpSpPr>
        <p:pic>
          <p:nvPicPr>
            <p:cNvPr id="67" name="Picture 2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1914396" y="3566666"/>
              <a:ext cx="896467" cy="467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8" name="Rectangle 67"/>
            <p:cNvSpPr/>
            <p:nvPr/>
          </p:nvSpPr>
          <p:spPr>
            <a:xfrm>
              <a:off x="1907704" y="3573016"/>
              <a:ext cx="908521" cy="432000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857500"/>
            <a:ext cx="8229600" cy="1143000"/>
          </a:xfr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sz="2800" b="1" dirty="0" smtClean="0"/>
              <a:t>INTERROGER LE DISCOURS MUSULMAN</a:t>
            </a:r>
            <a:br>
              <a:rPr lang="fr-FR" sz="2800" b="1" dirty="0" smtClean="0"/>
            </a:br>
            <a:r>
              <a:rPr lang="fr-FR" sz="2800" b="1" dirty="0" smtClean="0"/>
              <a:t>A LA LUMIERE DE </a:t>
            </a:r>
            <a:r>
              <a:rPr lang="fr-FR" sz="2800" b="1" dirty="0" smtClean="0"/>
              <a:t>L’HISTOIRE RÉELLE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4959" t="6400" r="16008" b="11281"/>
          <a:stretch>
            <a:fillRect/>
          </a:stretch>
        </p:blipFill>
        <p:spPr bwMode="auto">
          <a:xfrm>
            <a:off x="323528" y="-27384"/>
            <a:ext cx="8496944" cy="6332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Espace réservé du contenu 2"/>
          <p:cNvSpPr txBox="1">
            <a:spLocks/>
          </p:cNvSpPr>
          <p:nvPr/>
        </p:nvSpPr>
        <p:spPr>
          <a:xfrm>
            <a:off x="0" y="4869160"/>
            <a:ext cx="9144000" cy="198884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Autofit/>
          </a:bodyPr>
          <a:lstStyle/>
          <a:p>
            <a:pPr indent="-342900" algn="ctr">
              <a:spcBef>
                <a:spcPct val="20000"/>
              </a:spcBef>
            </a:pPr>
            <a:r>
              <a:rPr lang="fr-FR" sz="2400" b="1" dirty="0" smtClean="0">
                <a:latin typeface="Cambria" pitchFamily="18" charset="0"/>
              </a:rPr>
              <a:t>MYTHE DE LA JAHILIYA</a:t>
            </a:r>
          </a:p>
          <a:p>
            <a:pPr indent="15875" algn="ctr">
              <a:spcBef>
                <a:spcPct val="20000"/>
              </a:spcBef>
            </a:pPr>
            <a:r>
              <a:rPr kumimoji="0" lang="fr-FR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Pourquoi les </a:t>
            </a:r>
            <a:r>
              <a:rPr kumimoji="0" lang="fr-FR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fouilles en Arabie Saoudite et au Yémen</a:t>
            </a:r>
            <a:r>
              <a:rPr kumimoji="0" lang="fr-FR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 </a:t>
            </a:r>
            <a:r>
              <a:rPr kumimoji="0" lang="fr-FR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révèlent-elles</a:t>
            </a:r>
            <a:r>
              <a:rPr kumimoji="0" lang="fr-FR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 </a:t>
            </a:r>
            <a:r>
              <a:rPr kumimoji="0" lang="fr-FR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que la péninsule arabique était entièrement christianisée à</a:t>
            </a:r>
            <a:r>
              <a:rPr kumimoji="0" lang="fr-FR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 l’époque de Mahomet </a:t>
            </a:r>
            <a:r>
              <a:rPr kumimoji="0" lang="fr-FR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(Christian</a:t>
            </a:r>
            <a:r>
              <a:rPr kumimoji="0" lang="fr-FR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 Robin, CNRS</a:t>
            </a:r>
            <a:r>
              <a:rPr kumimoji="0" lang="fr-FR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) ?</a:t>
            </a:r>
            <a:endParaRPr kumimoji="0" lang="fr-FR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  <a:p>
            <a:pPr indent="15875" algn="ctr">
              <a:spcBef>
                <a:spcPct val="20000"/>
              </a:spcBef>
            </a:pPr>
            <a:r>
              <a:rPr lang="fr-FR" dirty="0" smtClean="0">
                <a:latin typeface="Cambria" pitchFamily="18" charset="0"/>
              </a:rPr>
              <a:t>Pourquoi le </a:t>
            </a:r>
            <a:r>
              <a:rPr lang="fr-FR" dirty="0" smtClean="0">
                <a:latin typeface="Cambria" pitchFamily="18" charset="0"/>
              </a:rPr>
              <a:t>Coran </a:t>
            </a:r>
            <a:r>
              <a:rPr lang="fr-FR" dirty="0" smtClean="0">
                <a:latin typeface="Cambria" pitchFamily="18" charset="0"/>
              </a:rPr>
              <a:t>décrit-il </a:t>
            </a:r>
            <a:r>
              <a:rPr lang="fr-FR" dirty="0" smtClean="0">
                <a:latin typeface="Cambria" pitchFamily="18" charset="0"/>
              </a:rPr>
              <a:t>les polythéistes de La Mecque comme des monothéistes </a:t>
            </a:r>
            <a:r>
              <a:rPr lang="fr-FR" dirty="0" smtClean="0">
                <a:latin typeface="Cambria" pitchFamily="18" charset="0"/>
              </a:rPr>
              <a:t>?</a:t>
            </a:r>
            <a:r>
              <a:rPr lang="fr-FR" dirty="0" smtClean="0">
                <a:latin typeface="Cambria" pitchFamily="18" charset="0"/>
              </a:rPr>
              <a:t/>
            </a:r>
            <a:br>
              <a:rPr lang="fr-FR" dirty="0" smtClean="0">
                <a:latin typeface="Cambria" pitchFamily="18" charset="0"/>
              </a:rPr>
            </a:br>
            <a:r>
              <a:rPr lang="fr-FR" dirty="0" smtClean="0">
                <a:latin typeface="Cambria" pitchFamily="18" charset="0"/>
              </a:rPr>
              <a:t>(</a:t>
            </a:r>
            <a:r>
              <a:rPr lang="fr-FR" dirty="0" smtClean="0"/>
              <a:t>s29,61, s31,25, s39,38)</a:t>
            </a:r>
            <a:endParaRPr kumimoji="0" lang="fr-FR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7558" t="17320" r="25717" b="14120"/>
          <a:stretch>
            <a:fillRect/>
          </a:stretch>
        </p:blipFill>
        <p:spPr bwMode="auto">
          <a:xfrm>
            <a:off x="1992540" y="-27384"/>
            <a:ext cx="5459780" cy="5007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Espace réservé du contenu 2"/>
          <p:cNvSpPr txBox="1">
            <a:spLocks/>
          </p:cNvSpPr>
          <p:nvPr/>
        </p:nvSpPr>
        <p:spPr>
          <a:xfrm>
            <a:off x="0" y="4161388"/>
            <a:ext cx="9144000" cy="221994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Autofit/>
          </a:bodyPr>
          <a:lstStyle/>
          <a:p>
            <a:pPr indent="-342900" algn="ctr">
              <a:lnSpc>
                <a:spcPct val="120000"/>
              </a:lnSpc>
              <a:spcBef>
                <a:spcPct val="20000"/>
              </a:spcBef>
            </a:pPr>
            <a:r>
              <a:rPr lang="fr-FR" sz="2400" b="1" dirty="0" smtClean="0">
                <a:latin typeface="Cambria" pitchFamily="18" charset="0"/>
              </a:rPr>
              <a:t>ORIGINES SYRIENNES</a:t>
            </a:r>
          </a:p>
          <a:p>
            <a:pPr indent="15875" algn="ctr">
              <a:lnSpc>
                <a:spcPct val="120000"/>
              </a:lnSpc>
              <a:spcBef>
                <a:spcPct val="20000"/>
              </a:spcBef>
            </a:pPr>
            <a:r>
              <a:rPr lang="fr-FR" dirty="0" smtClean="0"/>
              <a:t>Pourquoi le Coran décrit-il </a:t>
            </a:r>
            <a:r>
              <a:rPr lang="fr-FR" dirty="0" smtClean="0"/>
              <a:t>les habitants de la Mecque comme des pêcheurs et des </a:t>
            </a:r>
            <a:r>
              <a:rPr lang="fr-FR" dirty="0" smtClean="0"/>
              <a:t>paysans ? Pourquoi cultivent-ils </a:t>
            </a:r>
            <a:r>
              <a:rPr lang="fr-FR" dirty="0" smtClean="0"/>
              <a:t>le blé, les dattes, l’olivier, la vigne, les grenades à La Mecque (dans le désert ?) </a:t>
            </a:r>
            <a:r>
              <a:rPr lang="fr-FR" dirty="0" smtClean="0"/>
              <a:t>Pourquoi mènent-ils </a:t>
            </a:r>
            <a:r>
              <a:rPr lang="fr-FR" dirty="0" smtClean="0"/>
              <a:t>aux pâturages leurs troupeaux de chèvres, de moutons, de vaches et de </a:t>
            </a:r>
            <a:r>
              <a:rPr lang="fr-FR" dirty="0" smtClean="0"/>
              <a:t>chameaux ?  Comment peuvent-ils naviguer </a:t>
            </a:r>
            <a:r>
              <a:rPr lang="fr-FR" dirty="0" smtClean="0"/>
              <a:t>en mer sur leurs bateaux à voile, et </a:t>
            </a:r>
            <a:r>
              <a:rPr lang="fr-FR" dirty="0" smtClean="0"/>
              <a:t>manger </a:t>
            </a:r>
            <a:r>
              <a:rPr lang="fr-FR" dirty="0" smtClean="0"/>
              <a:t>des poissons et coquillages fraîchement </a:t>
            </a:r>
            <a:r>
              <a:rPr lang="fr-FR" dirty="0" smtClean="0"/>
              <a:t>pêchés ?</a:t>
            </a:r>
            <a:endParaRPr lang="fr-FR" dirty="0" smtClean="0"/>
          </a:p>
          <a:p>
            <a:pPr indent="15875" algn="ctr">
              <a:lnSpc>
                <a:spcPct val="120000"/>
              </a:lnSpc>
              <a:spcBef>
                <a:spcPct val="20000"/>
              </a:spcBef>
            </a:pPr>
            <a:r>
              <a:rPr lang="fr-FR" dirty="0" smtClean="0"/>
              <a:t>(Patricia Crone, </a:t>
            </a:r>
            <a:r>
              <a:rPr lang="fr-FR" b="1" i="1" dirty="0" smtClean="0"/>
              <a:t>How Did the Quranic Pagans Make a Living ?</a:t>
            </a:r>
            <a:r>
              <a:rPr lang="fr-FR" dirty="0" smtClean="0"/>
              <a:t>, 2005)</a:t>
            </a:r>
            <a:endParaRPr kumimoji="0" lang="fr-FR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arabic_alphabets_distribu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8350" y="156914"/>
            <a:ext cx="4127300" cy="4870214"/>
          </a:xfrm>
          <a:prstGeom prst="rect">
            <a:avLst/>
          </a:prstGeom>
        </p:spPr>
      </p:pic>
      <p:sp>
        <p:nvSpPr>
          <p:cNvPr id="7" name="Espace réservé du contenu 2"/>
          <p:cNvSpPr txBox="1">
            <a:spLocks/>
          </p:cNvSpPr>
          <p:nvPr/>
        </p:nvSpPr>
        <p:spPr>
          <a:xfrm>
            <a:off x="899592" y="5185096"/>
            <a:ext cx="7344816" cy="155627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Autofit/>
          </a:bodyPr>
          <a:lstStyle/>
          <a:p>
            <a:pPr indent="-342900" algn="ctr">
              <a:spcBef>
                <a:spcPct val="20000"/>
              </a:spcBef>
            </a:pPr>
            <a:r>
              <a:rPr lang="fr-FR" sz="2400" b="1" dirty="0" smtClean="0">
                <a:latin typeface="Cambria" pitchFamily="18" charset="0"/>
              </a:rPr>
              <a:t>ORIGINES SYRIENNES</a:t>
            </a:r>
          </a:p>
          <a:p>
            <a:pPr indent="15875" algn="ctr">
              <a:spcBef>
                <a:spcPct val="20000"/>
              </a:spcBef>
            </a:pPr>
            <a:r>
              <a:rPr lang="fr-FR" dirty="0" smtClean="0"/>
              <a:t>Pourquoi l'étude </a:t>
            </a:r>
            <a:r>
              <a:rPr lang="fr-FR" dirty="0" smtClean="0"/>
              <a:t>des écritures anciennes </a:t>
            </a:r>
            <a:r>
              <a:rPr lang="fr-FR" dirty="0" smtClean="0"/>
              <a:t>montre-t-elle </a:t>
            </a:r>
            <a:r>
              <a:rPr lang="fr-FR" dirty="0" smtClean="0"/>
              <a:t>que les Arabes qui ont écrit le coran (les compagnons de Mahomet selon le discours musulman) ne provenaient pas de La Mecque et de Médine, mais de </a:t>
            </a:r>
            <a:r>
              <a:rPr lang="fr-FR" dirty="0" smtClean="0"/>
              <a:t>Syrie</a:t>
            </a:r>
            <a:r>
              <a:rPr lang="fr-FR" dirty="0" smtClean="0"/>
              <a:t> </a:t>
            </a:r>
            <a:r>
              <a:rPr lang="fr-FR" dirty="0" smtClean="0"/>
              <a:t>?</a:t>
            </a:r>
            <a:endParaRPr lang="fr-FR" dirty="0" smtClean="0"/>
          </a:p>
          <a:p>
            <a:pPr indent="15875" algn="ctr">
              <a:spcBef>
                <a:spcPct val="20000"/>
              </a:spcBef>
            </a:pPr>
            <a:r>
              <a:rPr lang="fr-FR" dirty="0" smtClean="0"/>
              <a:t>(Robert Kerr, </a:t>
            </a:r>
            <a:r>
              <a:rPr lang="fr-FR" b="1" i="1" dirty="0" smtClean="0"/>
              <a:t>The Language of the </a:t>
            </a:r>
            <a:r>
              <a:rPr lang="fr-FR" b="1" i="1" dirty="0" err="1" smtClean="0"/>
              <a:t>Quran</a:t>
            </a:r>
            <a:r>
              <a:rPr lang="fr-FR" dirty="0" smtClean="0"/>
              <a:t>, 2013)</a:t>
            </a:r>
            <a:endParaRPr kumimoji="0" lang="fr-FR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2"/>
          <p:cNvSpPr txBox="1">
            <a:spLocks/>
          </p:cNvSpPr>
          <p:nvPr/>
        </p:nvSpPr>
        <p:spPr>
          <a:xfrm>
            <a:off x="467544" y="4725144"/>
            <a:ext cx="8208912" cy="155627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Autofit/>
          </a:bodyPr>
          <a:lstStyle/>
          <a:p>
            <a:pPr indent="-342900" algn="ctr">
              <a:spcBef>
                <a:spcPct val="20000"/>
              </a:spcBef>
            </a:pPr>
            <a:r>
              <a:rPr lang="fr-FR" sz="2400" b="1" dirty="0" smtClean="0">
                <a:latin typeface="Cambria" pitchFamily="18" charset="0"/>
              </a:rPr>
              <a:t>ALLIANCE </a:t>
            </a:r>
            <a:r>
              <a:rPr lang="fr-FR" sz="2400" b="1" dirty="0" err="1" smtClean="0">
                <a:latin typeface="Cambria" pitchFamily="18" charset="0"/>
              </a:rPr>
              <a:t>NAZARÉO</a:t>
            </a:r>
            <a:r>
              <a:rPr lang="fr-FR" sz="2400" b="1" dirty="0" smtClean="0">
                <a:latin typeface="Cambria" pitchFamily="18" charset="0"/>
              </a:rPr>
              <a:t>-ARABE ET </a:t>
            </a:r>
            <a:br>
              <a:rPr lang="fr-FR" sz="2400" b="1" dirty="0" smtClean="0">
                <a:latin typeface="Cambria" pitchFamily="18" charset="0"/>
              </a:rPr>
            </a:br>
            <a:r>
              <a:rPr lang="fr-FR" sz="2400" b="1" dirty="0" smtClean="0">
                <a:latin typeface="Cambria" pitchFamily="18" charset="0"/>
              </a:rPr>
              <a:t>PROJET DE RECONSTRUCTION DU TEMPLE</a:t>
            </a:r>
          </a:p>
          <a:p>
            <a:pPr indent="15875" algn="ctr">
              <a:spcBef>
                <a:spcPct val="20000"/>
              </a:spcBef>
            </a:pPr>
            <a:r>
              <a:rPr lang="fr-FR" dirty="0" smtClean="0"/>
              <a:t>Pourquoi des </a:t>
            </a:r>
            <a:r>
              <a:rPr lang="fr-FR" dirty="0" smtClean="0"/>
              <a:t>« Juifs » </a:t>
            </a:r>
            <a:r>
              <a:rPr lang="fr-FR" dirty="0" smtClean="0"/>
              <a:t>accompagnaient-ils </a:t>
            </a:r>
            <a:r>
              <a:rPr lang="fr-FR" dirty="0" smtClean="0"/>
              <a:t>et </a:t>
            </a:r>
            <a:r>
              <a:rPr lang="fr-FR" dirty="0" smtClean="0"/>
              <a:t>guidaient-ils </a:t>
            </a:r>
            <a:r>
              <a:rPr lang="fr-FR" dirty="0" smtClean="0"/>
              <a:t>les Arabes lors de la conquête de Jérusalem en </a:t>
            </a:r>
            <a:r>
              <a:rPr lang="fr-FR" dirty="0" smtClean="0"/>
              <a:t>638 ? Pourquoi ces </a:t>
            </a:r>
            <a:r>
              <a:rPr lang="fr-FR" dirty="0" smtClean="0"/>
              <a:t>« Juifs » et les Arabes </a:t>
            </a:r>
            <a:r>
              <a:rPr lang="fr-FR" dirty="0" smtClean="0"/>
              <a:t>ont-ils </a:t>
            </a:r>
            <a:r>
              <a:rPr lang="fr-FR" dirty="0" smtClean="0"/>
              <a:t>alors reconstruit ensemble le Temple de </a:t>
            </a:r>
            <a:r>
              <a:rPr lang="fr-FR" dirty="0" smtClean="0"/>
              <a:t>Jérusalem ?(</a:t>
            </a:r>
            <a:r>
              <a:rPr lang="fr-FR" dirty="0" smtClean="0"/>
              <a:t>on pouvait encore le voir sous Muawiya) </a:t>
            </a:r>
          </a:p>
          <a:p>
            <a:pPr indent="15875" algn="ctr">
              <a:spcBef>
                <a:spcPct val="20000"/>
              </a:spcBef>
            </a:pPr>
            <a:r>
              <a:rPr lang="fr-FR" dirty="0" smtClean="0"/>
              <a:t>(A.L. de Prémare, </a:t>
            </a:r>
            <a:r>
              <a:rPr lang="fr-FR" b="1" i="1" dirty="0" smtClean="0"/>
              <a:t>Les fondations de l’islam</a:t>
            </a:r>
            <a:r>
              <a:rPr lang="fr-FR" dirty="0" smtClean="0"/>
              <a:t>, 2002)</a:t>
            </a:r>
            <a:endParaRPr kumimoji="0" lang="fr-FR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  <p:pic>
        <p:nvPicPr>
          <p:cNvPr id="4" name="Image 3" descr="97827578122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93845" y="116632"/>
            <a:ext cx="2477506" cy="4079626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Aerial_View_of_Abraj_Al_Bait_Under_Construction.jpg"/>
          <p:cNvPicPr>
            <a:picLocks noChangeAspect="1"/>
          </p:cNvPicPr>
          <p:nvPr/>
        </p:nvPicPr>
        <p:blipFill>
          <a:blip r:embed="rId2" cstate="print"/>
          <a:srcRect t="6663"/>
          <a:stretch>
            <a:fillRect/>
          </a:stretch>
        </p:blipFill>
        <p:spPr>
          <a:xfrm>
            <a:off x="0" y="0"/>
            <a:ext cx="9144000" cy="5668590"/>
          </a:xfrm>
          <a:prstGeom prst="rect">
            <a:avLst/>
          </a:prstGeom>
        </p:spPr>
      </p:pic>
      <p:sp>
        <p:nvSpPr>
          <p:cNvPr id="5" name="Espace réservé du contenu 2"/>
          <p:cNvSpPr txBox="1">
            <a:spLocks/>
          </p:cNvSpPr>
          <p:nvPr/>
        </p:nvSpPr>
        <p:spPr>
          <a:xfrm>
            <a:off x="0" y="5669278"/>
            <a:ext cx="9144000" cy="111182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Autofit/>
          </a:bodyPr>
          <a:lstStyle/>
          <a:p>
            <a:pPr indent="-342900" algn="ctr">
              <a:spcBef>
                <a:spcPct val="20000"/>
              </a:spcBef>
            </a:pPr>
            <a:r>
              <a:rPr lang="fr-FR" sz="2400" b="1" dirty="0" smtClean="0">
                <a:latin typeface="Cambria" pitchFamily="18" charset="0"/>
              </a:rPr>
              <a:t>Fabrication de l'islam et du discours musulman</a:t>
            </a:r>
          </a:p>
          <a:p>
            <a:pPr indent="-342900" algn="ctr">
              <a:spcBef>
                <a:spcPct val="20000"/>
              </a:spcBef>
            </a:pPr>
            <a:endParaRPr lang="fr-FR" sz="400" b="1" dirty="0" smtClean="0">
              <a:latin typeface="Cambria" pitchFamily="18" charset="0"/>
            </a:endParaRPr>
          </a:p>
          <a:p>
            <a:pPr indent="15875" algn="ctr">
              <a:spcBef>
                <a:spcPct val="20000"/>
              </a:spcBef>
            </a:pPr>
            <a:r>
              <a:rPr lang="fr-FR" dirty="0" smtClean="0"/>
              <a:t>Pourquoi n’y a-t-il </a:t>
            </a:r>
            <a:r>
              <a:rPr lang="fr-FR" dirty="0" smtClean="0"/>
              <a:t>aucun témoignage de l'existence de La Mecque avant </a:t>
            </a:r>
            <a:r>
              <a:rPr lang="fr-FR" dirty="0" smtClean="0"/>
              <a:t>670 ?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Pourquoi les </a:t>
            </a:r>
            <a:r>
              <a:rPr lang="fr-FR" dirty="0" smtClean="0"/>
              <a:t>Saoudiens n'y </a:t>
            </a:r>
            <a:r>
              <a:rPr lang="fr-FR" dirty="0" smtClean="0"/>
              <a:t>ont-ils </a:t>
            </a:r>
            <a:r>
              <a:rPr lang="fr-FR" dirty="0" smtClean="0"/>
              <a:t>trouvé aucun </a:t>
            </a:r>
            <a:r>
              <a:rPr lang="fr-FR" dirty="0" smtClean="0"/>
              <a:t>vestige datant de Mahomet ou d’avant lui ?</a:t>
            </a:r>
            <a:endParaRPr kumimoji="0" lang="fr-FR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2"/>
          <p:cNvSpPr txBox="1">
            <a:spLocks/>
          </p:cNvSpPr>
          <p:nvPr/>
        </p:nvSpPr>
        <p:spPr>
          <a:xfrm>
            <a:off x="0" y="4437112"/>
            <a:ext cx="9144000" cy="184430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Autofit/>
          </a:bodyPr>
          <a:lstStyle/>
          <a:p>
            <a:pPr indent="-342900" algn="ctr">
              <a:spcBef>
                <a:spcPct val="20000"/>
              </a:spcBef>
            </a:pPr>
            <a:r>
              <a:rPr lang="fr-FR" sz="2400" b="1" dirty="0" smtClean="0">
                <a:latin typeface="Cambria" pitchFamily="18" charset="0"/>
              </a:rPr>
              <a:t>Renversement de l'alliance </a:t>
            </a:r>
            <a:r>
              <a:rPr lang="fr-FR" sz="2400" b="1" dirty="0" err="1" smtClean="0">
                <a:latin typeface="Cambria" pitchFamily="18" charset="0"/>
              </a:rPr>
              <a:t>nazaréo</a:t>
            </a:r>
            <a:r>
              <a:rPr lang="fr-FR" sz="2400" b="1" dirty="0" smtClean="0">
                <a:latin typeface="Cambria" pitchFamily="18" charset="0"/>
              </a:rPr>
              <a:t>-arabe </a:t>
            </a:r>
          </a:p>
          <a:p>
            <a:pPr indent="-342900" algn="ctr">
              <a:spcBef>
                <a:spcPct val="20000"/>
              </a:spcBef>
            </a:pPr>
            <a:r>
              <a:rPr lang="fr-FR" sz="2400" b="1" dirty="0" smtClean="0">
                <a:latin typeface="Cambria" pitchFamily="18" charset="0"/>
              </a:rPr>
              <a:t>et fabrication du discours musulman</a:t>
            </a:r>
          </a:p>
          <a:p>
            <a:pPr indent="-342900" algn="ctr">
              <a:spcBef>
                <a:spcPct val="20000"/>
              </a:spcBef>
            </a:pPr>
            <a:endParaRPr lang="fr-FR" sz="1100" b="1" dirty="0" smtClean="0">
              <a:latin typeface="Cambria" pitchFamily="18" charset="0"/>
            </a:endParaRPr>
          </a:p>
          <a:p>
            <a:pPr indent="15875" algn="ctr">
              <a:spcBef>
                <a:spcPct val="20000"/>
              </a:spcBef>
            </a:pPr>
            <a:r>
              <a:rPr lang="fr-FR" dirty="0" smtClean="0"/>
              <a:t>Pourquoi le </a:t>
            </a:r>
            <a:r>
              <a:rPr lang="fr-FR" dirty="0" smtClean="0"/>
              <a:t>Coran </a:t>
            </a:r>
            <a:r>
              <a:rPr lang="fr-FR" dirty="0" smtClean="0"/>
              <a:t>fait-il un tel contresens sur </a:t>
            </a:r>
            <a:r>
              <a:rPr lang="fr-FR" dirty="0" smtClean="0"/>
              <a:t>la trinité </a:t>
            </a:r>
            <a:r>
              <a:rPr lang="fr-FR" dirty="0" smtClean="0"/>
              <a:t>chrétienne ?</a:t>
            </a:r>
          </a:p>
          <a:p>
            <a:pPr indent="15875" algn="ctr">
              <a:spcBef>
                <a:spcPct val="20000"/>
              </a:spcBef>
            </a:pPr>
            <a:r>
              <a:rPr lang="fr-FR" dirty="0" smtClean="0"/>
              <a:t>Ou plutôt, pourquoi les musulmans ont-ils perdu la connaissance de la culture assyro-araméenne, dans laquelle la mère de Jésus renvoie en fait à l’Esprit Saint (la </a:t>
            </a:r>
            <a:r>
              <a:rPr lang="fr-FR" dirty="0" err="1" smtClean="0"/>
              <a:t>Spiration</a:t>
            </a:r>
            <a:r>
              <a:rPr lang="fr-FR" dirty="0" smtClean="0"/>
              <a:t> divine) ?</a:t>
            </a:r>
          </a:p>
          <a:p>
            <a:pPr indent="15875" algn="ctr">
              <a:spcBef>
                <a:spcPct val="20000"/>
              </a:spcBef>
            </a:pPr>
            <a:endParaRPr lang="fr-FR" dirty="0" smtClean="0"/>
          </a:p>
          <a:p>
            <a:pPr indent="15875" algn="ctr">
              <a:spcBef>
                <a:spcPct val="20000"/>
              </a:spcBef>
            </a:pPr>
            <a:r>
              <a:rPr lang="fr-FR" dirty="0" smtClean="0"/>
              <a:t>(E.M. Gallez, </a:t>
            </a:r>
            <a:r>
              <a:rPr lang="fr-FR" b="1" i="1" dirty="0" smtClean="0"/>
              <a:t>Le Messie et son Prophète</a:t>
            </a:r>
            <a:r>
              <a:rPr lang="fr-FR" dirty="0" smtClean="0"/>
              <a:t>, 2005)</a:t>
            </a:r>
            <a:endParaRPr kumimoji="0" lang="fr-FR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539552" y="1196752"/>
            <a:ext cx="8208912" cy="155627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Autofit/>
          </a:bodyPr>
          <a:lstStyle/>
          <a:p>
            <a:pPr indent="15875" algn="ctr">
              <a:spcBef>
                <a:spcPct val="20000"/>
              </a:spcBef>
            </a:pPr>
            <a:r>
              <a:rPr lang="fr-FR" sz="2400" dirty="0" smtClean="0">
                <a:latin typeface="Copperplate Gothic Bold" pitchFamily="34" charset="0"/>
              </a:rPr>
              <a:t>« Quand Dieu dira : </a:t>
            </a:r>
            <a:r>
              <a:rPr lang="fr-FR" sz="2400" i="1" dirty="0" smtClean="0">
                <a:latin typeface="Copperplate Gothic Bold" pitchFamily="34" charset="0"/>
              </a:rPr>
              <a:t>‘</a:t>
            </a:r>
            <a:r>
              <a:rPr lang="fr-FR" sz="2400" dirty="0" smtClean="0">
                <a:latin typeface="Copperplate Gothic Bold" pitchFamily="34" charset="0"/>
              </a:rPr>
              <a:t>ô </a:t>
            </a:r>
            <a:r>
              <a:rPr lang="fr-FR" sz="2400" dirty="0" err="1" smtClean="0">
                <a:latin typeface="Copperplate Gothic Bold" pitchFamily="34" charset="0"/>
              </a:rPr>
              <a:t>Îs</a:t>
            </a:r>
            <a:r>
              <a:rPr lang="fr-FR" sz="2400" u="sng" dirty="0" err="1" smtClean="0">
                <a:latin typeface="Copperplate Gothic Bold" pitchFamily="34" charset="0"/>
              </a:rPr>
              <a:t>a</a:t>
            </a:r>
            <a:r>
              <a:rPr lang="fr-FR" sz="2400" dirty="0" smtClean="0">
                <a:latin typeface="Copperplate Gothic Bold" pitchFamily="34" charset="0"/>
              </a:rPr>
              <a:t>, fils de Marie, est-ce toi qui a dit aux gens : Prenez-moi et ma mère pour deux divinités en dehors d’Allah ? »</a:t>
            </a:r>
          </a:p>
          <a:p>
            <a:pPr indent="15875" algn="ctr">
              <a:spcBef>
                <a:spcPct val="20000"/>
              </a:spcBef>
            </a:pPr>
            <a:r>
              <a:rPr lang="fr-FR" dirty="0" smtClean="0"/>
              <a:t> (S.</a:t>
            </a:r>
            <a:r>
              <a:rPr lang="fr-FR" b="1" dirty="0" smtClean="0"/>
              <a:t>5,116</a:t>
            </a:r>
            <a:r>
              <a:rPr lang="fr-FR" dirty="0" smtClean="0"/>
              <a:t>)</a:t>
            </a:r>
            <a:endParaRPr kumimoji="0" lang="fr-FR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857500"/>
            <a:ext cx="8229600" cy="1143000"/>
          </a:xfr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sz="2800" b="1" dirty="0" smtClean="0"/>
              <a:t>ANNONCER LA BONNE NOUVELLE</a:t>
            </a:r>
            <a:br>
              <a:rPr lang="fr-FR" sz="2800" b="1" dirty="0" smtClean="0"/>
            </a:br>
            <a:r>
              <a:rPr lang="fr-FR" sz="2800" b="1" dirty="0" smtClean="0"/>
              <a:t>AUX MUSULMANS</a:t>
            </a:r>
            <a:endParaRPr lang="fr-FR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214318"/>
            <a:ext cx="8229600" cy="720080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sz="2800" b="1" dirty="0" smtClean="0"/>
              <a:t>PARTIR DES </a:t>
            </a:r>
            <a:r>
              <a:rPr lang="fr-FR" sz="2800" b="1" dirty="0" smtClean="0"/>
              <a:t>ORIGINES </a:t>
            </a:r>
            <a:r>
              <a:rPr lang="fr-FR" sz="2800" b="1" dirty="0" smtClean="0"/>
              <a:t>POUR</a:t>
            </a:r>
            <a:br>
              <a:rPr lang="fr-FR" sz="2800" b="1" dirty="0" smtClean="0"/>
            </a:br>
            <a:r>
              <a:rPr lang="fr-FR" sz="2800" b="1" dirty="0" smtClean="0"/>
              <a:t>COMPRENDRE </a:t>
            </a:r>
            <a:r>
              <a:rPr lang="fr-FR" sz="2800" b="1" dirty="0" smtClean="0"/>
              <a:t>L’ISLAM EN VERITE</a:t>
            </a: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467544" y="3096864"/>
            <a:ext cx="8208912" cy="184430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pPr indent="-342900" algn="ctr">
              <a:spcBef>
                <a:spcPct val="20000"/>
              </a:spcBef>
            </a:pPr>
            <a:r>
              <a:rPr lang="fr-FR" sz="2400" b="1" dirty="0" smtClean="0">
                <a:latin typeface="Cambria" pitchFamily="18" charset="0"/>
              </a:rPr>
              <a:t>L’islam est un </a:t>
            </a:r>
            <a:r>
              <a:rPr lang="fr-FR" sz="2400" b="1" dirty="0" smtClean="0">
                <a:latin typeface="Cambria" pitchFamily="18" charset="0"/>
              </a:rPr>
              <a:t>discours </a:t>
            </a:r>
            <a:br>
              <a:rPr lang="fr-FR" sz="2400" b="1" dirty="0" smtClean="0">
                <a:latin typeface="Cambria" pitchFamily="18" charset="0"/>
              </a:rPr>
            </a:br>
            <a:r>
              <a:rPr lang="fr-FR" sz="2400" i="1" dirty="0" smtClean="0">
                <a:latin typeface="Cambria" pitchFamily="18" charset="0"/>
              </a:rPr>
              <a:t>La dernière religion révélée</a:t>
            </a:r>
          </a:p>
          <a:p>
            <a:pPr indent="-342900" algn="ctr">
              <a:spcBef>
                <a:spcPct val="20000"/>
              </a:spcBef>
            </a:pPr>
            <a:endParaRPr lang="fr-FR" sz="2400" b="1" dirty="0" smtClean="0">
              <a:latin typeface="Cambria" pitchFamily="18" charset="0"/>
            </a:endParaRPr>
          </a:p>
          <a:p>
            <a:pPr indent="-342900" algn="ctr">
              <a:spcBef>
                <a:spcPct val="20000"/>
              </a:spcBef>
            </a:pPr>
            <a:r>
              <a:rPr lang="fr-FR" sz="2400" b="1" dirty="0" smtClean="0">
                <a:latin typeface="Cambria" pitchFamily="18" charset="0"/>
              </a:rPr>
              <a:t>L’islam est un </a:t>
            </a:r>
            <a:r>
              <a:rPr lang="fr-FR" sz="2400" b="1" dirty="0" smtClean="0">
                <a:latin typeface="Cambria" pitchFamily="18" charset="0"/>
              </a:rPr>
              <a:t>messianisme</a:t>
            </a:r>
            <a:br>
              <a:rPr lang="fr-FR" sz="2400" b="1" dirty="0" smtClean="0">
                <a:latin typeface="Cambria" pitchFamily="18" charset="0"/>
              </a:rPr>
            </a:br>
            <a:r>
              <a:rPr lang="fr-FR" sz="2400" i="1" dirty="0" smtClean="0">
                <a:latin typeface="Cambria" pitchFamily="18" charset="0"/>
              </a:rPr>
              <a:t>Sauver le monde par l’éradication physique du mal</a:t>
            </a:r>
          </a:p>
          <a:p>
            <a:pPr indent="-342900" algn="ctr">
              <a:spcBef>
                <a:spcPct val="20000"/>
              </a:spcBef>
            </a:pPr>
            <a:endParaRPr lang="fr-FR" sz="2400" b="1" dirty="0" smtClean="0">
              <a:latin typeface="Cambria" pitchFamily="18" charset="0"/>
            </a:endParaRPr>
          </a:p>
          <a:p>
            <a:pPr indent="-342900" algn="ctr">
              <a:spcBef>
                <a:spcPct val="20000"/>
              </a:spcBef>
            </a:pPr>
            <a:r>
              <a:rPr lang="fr-FR" sz="2400" b="1" dirty="0" smtClean="0">
                <a:latin typeface="Cambria" pitchFamily="18" charset="0"/>
              </a:rPr>
              <a:t>L’islam est un </a:t>
            </a:r>
            <a:r>
              <a:rPr lang="fr-FR" sz="2400" b="1" dirty="0" smtClean="0">
                <a:latin typeface="Cambria" pitchFamily="18" charset="0"/>
              </a:rPr>
              <a:t>danger et une manipulation</a:t>
            </a:r>
          </a:p>
          <a:p>
            <a:pPr indent="-342900" algn="ctr">
              <a:spcBef>
                <a:spcPct val="20000"/>
              </a:spcBef>
            </a:pPr>
            <a:r>
              <a:rPr lang="fr-FR" sz="2400" i="1" dirty="0" smtClean="0">
                <a:latin typeface="Cambria" pitchFamily="18" charset="0"/>
              </a:rPr>
              <a:t>Le partage de l’humanité entre bons et méchants</a:t>
            </a:r>
          </a:p>
          <a:p>
            <a:pPr indent="-342900" algn="ctr">
              <a:spcBef>
                <a:spcPct val="20000"/>
              </a:spcBef>
            </a:pPr>
            <a:endParaRPr lang="fr-FR" sz="2400" b="1" dirty="0" smtClean="0">
              <a:latin typeface="Cambria" pitchFamily="18" charset="0"/>
            </a:endParaRPr>
          </a:p>
          <a:p>
            <a:pPr indent="-342900" algn="ctr">
              <a:spcBef>
                <a:spcPct val="20000"/>
              </a:spcBef>
            </a:pPr>
            <a:r>
              <a:rPr lang="fr-FR" sz="2400" b="1" dirty="0" smtClean="0">
                <a:latin typeface="Cambria" pitchFamily="18" charset="0"/>
              </a:rPr>
              <a:t>L’islam est une </a:t>
            </a:r>
            <a:r>
              <a:rPr lang="fr-FR" sz="2400" b="1" dirty="0" smtClean="0">
                <a:latin typeface="Cambria" pitchFamily="18" charset="0"/>
              </a:rPr>
              <a:t>impasse</a:t>
            </a:r>
          </a:p>
          <a:p>
            <a:pPr indent="-342900" algn="ctr">
              <a:spcBef>
                <a:spcPct val="20000"/>
              </a:spcBef>
            </a:pPr>
            <a:r>
              <a:rPr lang="fr-FR" sz="2400" i="1" dirty="0" smtClean="0">
                <a:latin typeface="Cambria" pitchFamily="18" charset="0"/>
              </a:rPr>
              <a:t>Le mal comme le bien sont irréductibles, </a:t>
            </a:r>
            <a:br>
              <a:rPr lang="fr-FR" sz="2400" i="1" dirty="0" smtClean="0">
                <a:latin typeface="Cambria" pitchFamily="18" charset="0"/>
              </a:rPr>
            </a:br>
            <a:r>
              <a:rPr lang="fr-FR" sz="2400" i="1" dirty="0" smtClean="0">
                <a:latin typeface="Cambria" pitchFamily="18" charset="0"/>
              </a:rPr>
              <a:t>présents au cœur de la nature humaine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539552" y="214318"/>
            <a:ext cx="8229600" cy="720080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sz="2800" b="1" dirty="0" smtClean="0"/>
              <a:t>ANNONCER LA BONNE NOUVELLE</a:t>
            </a:r>
            <a:endParaRPr lang="fr-FR" sz="2800" b="1" dirty="0" smtClean="0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467544" y="2636912"/>
            <a:ext cx="8208912" cy="184430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pPr indent="-342900" algn="ctr">
              <a:spcBef>
                <a:spcPct val="20000"/>
              </a:spcBef>
            </a:pPr>
            <a:r>
              <a:rPr lang="fr-FR" sz="2400" b="1" dirty="0" smtClean="0">
                <a:latin typeface="Cambria" pitchFamily="18" charset="0"/>
              </a:rPr>
              <a:t>Fausses convergences et vrai terrain</a:t>
            </a:r>
            <a:br>
              <a:rPr lang="fr-FR" sz="2400" b="1" dirty="0" smtClean="0">
                <a:latin typeface="Cambria" pitchFamily="18" charset="0"/>
              </a:rPr>
            </a:br>
            <a:r>
              <a:rPr lang="fr-FR" sz="2400" b="1" dirty="0" smtClean="0">
                <a:latin typeface="Cambria" pitchFamily="18" charset="0"/>
              </a:rPr>
              <a:t>commun entre chrétiens et musulmans</a:t>
            </a:r>
            <a:r>
              <a:rPr lang="fr-FR" sz="2400" b="1" dirty="0" smtClean="0">
                <a:latin typeface="Cambria" pitchFamily="18" charset="0"/>
              </a:rPr>
              <a:t/>
            </a:r>
            <a:br>
              <a:rPr lang="fr-FR" sz="2400" b="1" dirty="0" smtClean="0">
                <a:latin typeface="Cambria" pitchFamily="18" charset="0"/>
              </a:rPr>
            </a:br>
            <a:r>
              <a:rPr lang="fr-FR" sz="2400" i="1" dirty="0" smtClean="0">
                <a:latin typeface="Cambria" pitchFamily="18" charset="0"/>
              </a:rPr>
              <a:t>La </a:t>
            </a:r>
            <a:r>
              <a:rPr lang="fr-FR" sz="2400" i="1" dirty="0" smtClean="0">
                <a:latin typeface="Cambria" pitchFamily="18" charset="0"/>
              </a:rPr>
              <a:t>lutte entre le bien et le mal, en</a:t>
            </a:r>
            <a:br>
              <a:rPr lang="fr-FR" sz="2400" i="1" dirty="0" smtClean="0">
                <a:latin typeface="Cambria" pitchFamily="18" charset="0"/>
              </a:rPr>
            </a:br>
            <a:r>
              <a:rPr lang="fr-FR" sz="2400" i="1" dirty="0" smtClean="0">
                <a:latin typeface="Cambria" pitchFamily="18" charset="0"/>
              </a:rPr>
              <a:t>préparation du salut du monde </a:t>
            </a:r>
            <a:endParaRPr lang="fr-FR" sz="2400" i="1" dirty="0" smtClean="0">
              <a:latin typeface="Cambria" pitchFamily="18" charset="0"/>
            </a:endParaRPr>
          </a:p>
          <a:p>
            <a:pPr indent="-342900" algn="ctr">
              <a:spcBef>
                <a:spcPct val="20000"/>
              </a:spcBef>
            </a:pPr>
            <a:endParaRPr lang="fr-FR" sz="2400" b="1" dirty="0" smtClean="0">
              <a:latin typeface="Cambria" pitchFamily="18" charset="0"/>
            </a:endParaRPr>
          </a:p>
          <a:p>
            <a:pPr indent="-342900" algn="ctr">
              <a:spcBef>
                <a:spcPct val="20000"/>
              </a:spcBef>
            </a:pPr>
            <a:r>
              <a:rPr lang="fr-FR" sz="2400" b="1" dirty="0" smtClean="0">
                <a:latin typeface="Cambria" pitchFamily="18" charset="0"/>
              </a:rPr>
              <a:t>Questionner les musulmans dans l’amitié</a:t>
            </a:r>
            <a:r>
              <a:rPr lang="fr-FR" sz="2400" b="1" dirty="0" smtClean="0">
                <a:latin typeface="Cambria" pitchFamily="18" charset="0"/>
              </a:rPr>
              <a:t/>
            </a:r>
            <a:br>
              <a:rPr lang="fr-FR" sz="2400" b="1" dirty="0" smtClean="0">
                <a:latin typeface="Cambria" pitchFamily="18" charset="0"/>
              </a:rPr>
            </a:br>
            <a:r>
              <a:rPr lang="fr-FR" sz="2400" i="1" dirty="0" smtClean="0">
                <a:latin typeface="Cambria" pitchFamily="18" charset="0"/>
              </a:rPr>
              <a:t>Les incohérences du discours islamique</a:t>
            </a:r>
          </a:p>
          <a:p>
            <a:pPr indent="-342900" algn="ctr">
              <a:spcBef>
                <a:spcPct val="20000"/>
              </a:spcBef>
            </a:pPr>
            <a:r>
              <a:rPr lang="fr-FR" sz="2400" i="1" dirty="0" smtClean="0">
                <a:latin typeface="Cambria" pitchFamily="18" charset="0"/>
              </a:rPr>
              <a:t>Violences, manipulations et instrumentalisations politiques </a:t>
            </a:r>
            <a:endParaRPr lang="fr-FR" sz="2400" i="1" dirty="0" smtClean="0">
              <a:latin typeface="Cambria" pitchFamily="18" charset="0"/>
            </a:endParaRPr>
          </a:p>
          <a:p>
            <a:pPr indent="-342900" algn="ctr">
              <a:spcBef>
                <a:spcPct val="20000"/>
              </a:spcBef>
            </a:pPr>
            <a:r>
              <a:rPr lang="fr-FR" sz="2400" i="1" dirty="0" smtClean="0">
                <a:latin typeface="Cambria" pitchFamily="18" charset="0"/>
              </a:rPr>
              <a:t>Quelle « efficacité » de la foi musulmane ?</a:t>
            </a:r>
            <a:endParaRPr lang="fr-FR" sz="2400" i="1" dirty="0" smtClean="0">
              <a:latin typeface="Cambria" pitchFamily="18" charset="0"/>
            </a:endParaRPr>
          </a:p>
          <a:p>
            <a:pPr indent="-342900" algn="ctr">
              <a:spcBef>
                <a:spcPct val="20000"/>
              </a:spcBef>
            </a:pPr>
            <a:endParaRPr lang="fr-FR" sz="2400" b="1" dirty="0" smtClean="0">
              <a:latin typeface="Cambria" pitchFamily="18" charset="0"/>
            </a:endParaRPr>
          </a:p>
          <a:p>
            <a:pPr indent="-342900" algn="ctr">
              <a:spcBef>
                <a:spcPct val="20000"/>
              </a:spcBef>
            </a:pPr>
            <a:r>
              <a:rPr lang="fr-FR" sz="2400" b="1" dirty="0" smtClean="0">
                <a:latin typeface="Cambria" pitchFamily="18" charset="0"/>
              </a:rPr>
              <a:t>Annoncer le Royaume et le vrai salut</a:t>
            </a:r>
            <a:endParaRPr lang="fr-FR" sz="2400" i="1" dirty="0" smtClean="0">
              <a:latin typeface="Cambria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1132</TotalTime>
  <Words>679</Words>
  <Application>Microsoft Office PowerPoint</Application>
  <PresentationFormat>Affichage à l'écran (4:3)</PresentationFormat>
  <Paragraphs>98</Paragraphs>
  <Slides>31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2" baseType="lpstr">
      <vt:lpstr>Thème Office</vt:lpstr>
      <vt:lpstr>Diapositive 1</vt:lpstr>
      <vt:lpstr>L’HISTOIRE DE L’ISLAM SELON L’ISLAM</vt:lpstr>
      <vt:lpstr>Diapositive 3</vt:lpstr>
      <vt:lpstr>Diapositive 4</vt:lpstr>
      <vt:lpstr>Diapositive 5</vt:lpstr>
      <vt:lpstr>Diapositive 6</vt:lpstr>
      <vt:lpstr>Diapositive 7</vt:lpstr>
      <vt:lpstr>De la révélation coranique à l’écriture des textes de l’islam</vt:lpstr>
      <vt:lpstr>L’HISTOIRE DE L’ISLAM SELON L’ISLAM</vt:lpstr>
      <vt:lpstr>L’HISTOIRE RETROUVÉE PAR LES CHERCHEURS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L’HISTOIRE RETROUVÉE PAR LES CHERCHEURS</vt:lpstr>
      <vt:lpstr>COMPRENDRE LA FORMATION  DU DISCOURS ISLAMIQUE</vt:lpstr>
      <vt:lpstr>INTERROGER LE DISCOURS MUSULMAN A LA LUMIERE DE L’HISTOIRE RÉELLE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ANNONCER LA BONNE NOUVELLE AUX MUSULMANS</vt:lpstr>
      <vt:lpstr>PARTIR DES ORIGINES POUR COMPRENDRE L’ISLAM EN VERITE</vt:lpstr>
      <vt:lpstr>ANNONCER LA BONNE NOUVELLE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Olaf</dc:creator>
  <cp:lastModifiedBy>Olaf</cp:lastModifiedBy>
  <cp:revision>77</cp:revision>
  <dcterms:created xsi:type="dcterms:W3CDTF">2015-05-08T17:31:50Z</dcterms:created>
  <dcterms:modified xsi:type="dcterms:W3CDTF">2015-06-04T13:50:15Z</dcterms:modified>
</cp:coreProperties>
</file>